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354" r:id="rId2"/>
    <p:sldId id="378" r:id="rId3"/>
    <p:sldId id="370" r:id="rId4"/>
    <p:sldId id="371" r:id="rId5"/>
    <p:sldId id="377" r:id="rId6"/>
    <p:sldId id="363" r:id="rId7"/>
    <p:sldId id="372" r:id="rId8"/>
    <p:sldId id="373" r:id="rId9"/>
    <p:sldId id="374" r:id="rId10"/>
  </p:sldIdLst>
  <p:sldSz cx="9144000" cy="6858000" type="screen4x3"/>
  <p:notesSz cx="6858000" cy="91440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19">
          <p15:clr>
            <a:srgbClr val="A4A3A4"/>
          </p15:clr>
        </p15:guide>
        <p15:guide id="2" orient="horz" pos="147">
          <p15:clr>
            <a:srgbClr val="A4A3A4"/>
          </p15:clr>
        </p15:guide>
        <p15:guide id="3" orient="horz">
          <p15:clr>
            <a:srgbClr val="A4A3A4"/>
          </p15:clr>
        </p15:guide>
        <p15:guide id="4" orient="horz" pos="3756">
          <p15:clr>
            <a:srgbClr val="A4A3A4"/>
          </p15:clr>
        </p15:guide>
        <p15:guide id="5" pos="339">
          <p15:clr>
            <a:srgbClr val="A4A3A4"/>
          </p15:clr>
        </p15:guide>
        <p15:guide id="6" pos="563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3F9C35"/>
    <a:srgbClr val="34B233"/>
    <a:srgbClr val="000000"/>
    <a:srgbClr val="292929"/>
    <a:srgbClr val="D5D2CA"/>
    <a:srgbClr val="005172"/>
    <a:srgbClr val="6AAD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8034E78-7F5D-4C2E-B375-FC64B27BC917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ijl, gemiddeld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Stijl, gemiddeld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Stijl, gemiddeld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38B1855-1B75-4FBE-930C-398BA8C253C6}" styleName="Stijl, thema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8034E78-7F5D-4C2E-B375-FC64B27BC917}" styleName="Stijl, donker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F5AB1C69-6EDB-4FF4-983F-18BD219EF322}" styleName="Stijl, gemiddeld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202B0CA-FC54-4496-8BCA-5EF66A818D29}" styleName="Stijl, donker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18603FDC-E32A-4AB5-989C-0864C3EAD2B8}" styleName="Stijl, thema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B344D84-9AFB-497E-A393-DC336BA19D2E}" styleName="Stijl, gemiddeld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5BE263C-DBD7-4A20-BB59-AAB30ACAA65A}" styleName="Stijl, gemiddeld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Stijl, gemiddeld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Stijl, gemiddeld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B9631B5-78F2-41C9-869B-9F39066F8104}" styleName="Stijl, gemiddeld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4C1A8A3-306A-4EB7-A6B1-4F7E0EB9C5D6}" styleName="Stijl, gemiddeld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Stijl, gemiddeld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A107856-5554-42FB-B03E-39F5DBC370BA}" styleName="Stijl, gemiddeld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7E9639D4-E3E2-4D34-9284-5A2195B3D0D7}" styleName="Stijl, lich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B301B821-A1FF-4177-AEE7-76D212191A09}" styleName="Stijl, gemiddeld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93D81CF-94F2-401A-BA57-92F5A7B2D0C5}" styleName="Stijl, gemiddeld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78" autoAdjust="0"/>
    <p:restoredTop sz="84029" autoAdjust="0"/>
  </p:normalViewPr>
  <p:slideViewPr>
    <p:cSldViewPr snapToGrid="0">
      <p:cViewPr varScale="1">
        <p:scale>
          <a:sx n="62" d="100"/>
          <a:sy n="62" d="100"/>
        </p:scale>
        <p:origin x="1560" y="66"/>
      </p:cViewPr>
      <p:guideLst>
        <p:guide orient="horz" pos="1219"/>
        <p:guide orient="horz" pos="147"/>
        <p:guide orient="horz"/>
        <p:guide orient="horz" pos="3756"/>
        <p:guide pos="339"/>
        <p:guide pos="563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2" d="100"/>
          <a:sy n="52" d="100"/>
        </p:scale>
        <p:origin x="-2892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C7A1E8C7-9884-4DF7-8472-22FFE1D4482A}" type="datetimeFigureOut">
              <a:rPr lang="nl-NL"/>
              <a:pPr>
                <a:defRPr/>
              </a:pPr>
              <a:t>4-7-2015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EE086652-3CA8-417C-B3FE-E295F9947A1F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68860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86F56D09-9494-4478-9855-A1C751BDF6E8}" type="datetimeFigureOut">
              <a:rPr lang="en-GB"/>
              <a:pPr>
                <a:defRPr/>
              </a:pPr>
              <a:t>04/07/2015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B23FFEC0-1CDC-4127-A9BA-CE868E2E464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83442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fr-FR" b="0" i="0" u="none" baseline="0" dirty="0" smtClean="0"/>
              <a:t>Remarque</a:t>
            </a:r>
          </a:p>
          <a:p>
            <a:pPr algn="l" rtl="0"/>
            <a:r>
              <a:rPr lang="fr-FR" b="0" i="0" u="none" baseline="0" dirty="0" smtClean="0"/>
              <a:t>Dans cette </a:t>
            </a:r>
            <a:r>
              <a:rPr lang="fr-FR" b="0" i="0" u="none" baseline="0" dirty="0"/>
              <a:t>vidéo, il est indiqué que, selon </a:t>
            </a:r>
            <a:r>
              <a:rPr lang="fr-FR" b="0" i="0" u="none" baseline="0" dirty="0" smtClean="0"/>
              <a:t>le GIEC, le déboisement </a:t>
            </a:r>
            <a:r>
              <a:rPr lang="fr-FR" b="0" i="0" u="none" baseline="0" dirty="0"/>
              <a:t>et la dégradation des forêts contribuent à environ 20 % des émissions annuelles </a:t>
            </a:r>
            <a:r>
              <a:rPr lang="fr-FR" b="0" i="0" u="none" baseline="0" dirty="0" smtClean="0"/>
              <a:t>de </a:t>
            </a:r>
            <a:r>
              <a:rPr lang="fr-FR" b="0" i="0" u="none" baseline="0" dirty="0"/>
              <a:t>GES </a:t>
            </a:r>
            <a:r>
              <a:rPr lang="fr-FR" b="0" i="0" u="none" baseline="0" dirty="0" smtClean="0"/>
              <a:t>à l'échelle </a:t>
            </a:r>
            <a:r>
              <a:rPr lang="fr-FR" b="0" i="0" u="none" baseline="0" dirty="0"/>
              <a:t>planétaire. </a:t>
            </a:r>
            <a:r>
              <a:rPr lang="fr-BE" b="0" i="0" u="none" baseline="0" dirty="0" smtClean="0"/>
              <a:t>Toutefois, ces chiffres ont été mis à jour dans le rapport 2014 du GIEC</a:t>
            </a:r>
            <a:r>
              <a:rPr lang="fr-FR" b="0" i="0" u="none" baseline="0" dirty="0" smtClean="0"/>
              <a:t>. </a:t>
            </a:r>
            <a:r>
              <a:rPr lang="fr-F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 secteur de l’agriculture, de la foresterie et des autres affectations des terres (AFAT) comprend les émissions de CO</a:t>
            </a:r>
            <a:r>
              <a:rPr lang="fr-FR" sz="1200" b="0" i="0" u="none" strike="noStrike" kern="1200" baseline="-25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</a:t>
            </a:r>
            <a:r>
              <a:rPr lang="fr-F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terrestre provenant des feux de forêt, des feux de tourbe et de la décomposition de la tourbe, qui sont proches du flux net de CO</a:t>
            </a:r>
            <a:r>
              <a:rPr lang="fr-FR" sz="1200" b="0" i="0" u="none" strike="noStrike" kern="1200" baseline="-25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</a:t>
            </a:r>
            <a:r>
              <a:rPr lang="fr-F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la foresterie et des autres affectations des terres (FAT) (également désignée </a:t>
            </a:r>
            <a:r>
              <a:rPr lang="fr-FR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UTCATF</a:t>
            </a:r>
            <a:r>
              <a:rPr lang="fr-F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– utilisation des terres, changement d’affectation des terres et foresterie – un sous-ensemble de l’AFAT). En 2014, le secteur AFAT a 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contribué </a:t>
            </a:r>
            <a:r>
              <a:rPr lang="fr-F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pour 24 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% </a:t>
            </a:r>
            <a:r>
              <a:rPr lang="fr-F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au total des émissions annuelles de GES.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>
              <a:defRPr/>
            </a:pPr>
            <a:fld id="{B23FFEC0-1CDC-4127-A9BA-CE868E2E4643}" type="slidenum">
              <a:rPr/>
              <a:pPr>
                <a:defRPr/>
              </a:pPr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1765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1643" y="230188"/>
            <a:ext cx="8442796" cy="839787"/>
          </a:xfrm>
        </p:spPr>
        <p:txBody>
          <a:bodyPr/>
          <a:lstStyle/>
          <a:p>
            <a:r>
              <a:rPr lang="en-GB" dirty="0" err="1" smtClean="0"/>
              <a:t>Klik</a:t>
            </a:r>
            <a:r>
              <a:rPr lang="en-GB" dirty="0" smtClean="0"/>
              <a:t> </a:t>
            </a:r>
            <a:r>
              <a:rPr lang="en-GB" dirty="0" err="1" smtClean="0"/>
              <a:t>om</a:t>
            </a:r>
            <a:r>
              <a:rPr lang="en-GB" dirty="0" smtClean="0"/>
              <a:t> de </a:t>
            </a:r>
            <a:r>
              <a:rPr lang="en-GB" dirty="0" err="1" smtClean="0"/>
              <a:t>stijl</a:t>
            </a:r>
            <a:r>
              <a:rPr lang="en-GB" dirty="0" smtClean="0"/>
              <a:t> </a:t>
            </a:r>
            <a:r>
              <a:rPr lang="en-GB" dirty="0" err="1" smtClean="0"/>
              <a:t>te</a:t>
            </a:r>
            <a:r>
              <a:rPr lang="en-GB" dirty="0" smtClean="0"/>
              <a:t> </a:t>
            </a:r>
            <a:r>
              <a:rPr lang="en-GB" dirty="0" err="1" smtClean="0"/>
              <a:t>bewerken</a:t>
            </a:r>
            <a:endParaRPr lang="en-GB" dirty="0"/>
          </a:p>
        </p:txBody>
      </p:sp>
      <p:sp>
        <p:nvSpPr>
          <p:cNvPr id="3" name="Tijdelijke aanduiding voor afbeelding 2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476508" y="3307559"/>
            <a:ext cx="2647950" cy="264795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 dirty="0"/>
          </a:p>
        </p:txBody>
      </p:sp>
      <p:sp>
        <p:nvSpPr>
          <p:cNvPr id="6" name="Tijdelijke aanduiding voor afbeelding 24"/>
          <p:cNvSpPr>
            <a:spLocks noGrp="1" noChangeAspect="1"/>
          </p:cNvSpPr>
          <p:nvPr>
            <p:ph type="pic" sz="quarter" idx="19"/>
          </p:nvPr>
        </p:nvSpPr>
        <p:spPr bwMode="auto">
          <a:xfrm>
            <a:off x="6308818" y="3307559"/>
            <a:ext cx="2647950" cy="2647950"/>
          </a:xfrm>
          <a:prstGeom prst="ellipse">
            <a:avLst/>
          </a:prstGeom>
          <a:solidFill>
            <a:srgbClr val="D5D2CA"/>
          </a:solidFill>
          <a:ln>
            <a:noFill/>
          </a:ln>
          <a:extLst/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 dirty="0"/>
          </a:p>
        </p:txBody>
      </p:sp>
      <p:sp>
        <p:nvSpPr>
          <p:cNvPr id="7" name="Tijdelijke aanduiding voor afbeelding 24"/>
          <p:cNvSpPr>
            <a:spLocks noGrp="1" noChangeAspect="1"/>
          </p:cNvSpPr>
          <p:nvPr>
            <p:ph type="pic" sz="quarter" idx="16"/>
          </p:nvPr>
        </p:nvSpPr>
        <p:spPr bwMode="auto">
          <a:xfrm>
            <a:off x="4714655" y="3307559"/>
            <a:ext cx="2647950" cy="2647950"/>
          </a:xfrm>
          <a:prstGeom prst="ellipse">
            <a:avLst/>
          </a:prstGeom>
          <a:solidFill>
            <a:schemeClr val="accent3"/>
          </a:solidFill>
          <a:ln>
            <a:noFill/>
          </a:ln>
          <a:extLst/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 dirty="0"/>
          </a:p>
        </p:txBody>
      </p:sp>
      <p:sp>
        <p:nvSpPr>
          <p:cNvPr id="8" name="Tijdelijke aanduiding voor afbeelding 24"/>
          <p:cNvSpPr>
            <a:spLocks noGrp="1" noChangeAspect="1"/>
          </p:cNvSpPr>
          <p:nvPr>
            <p:ph type="pic" sz="quarter" idx="15"/>
          </p:nvPr>
        </p:nvSpPr>
        <p:spPr bwMode="auto">
          <a:xfrm>
            <a:off x="3120492" y="3307559"/>
            <a:ext cx="2647950" cy="2647950"/>
          </a:xfrm>
          <a:prstGeom prst="ellipse">
            <a:avLst/>
          </a:prstGeom>
          <a:solidFill>
            <a:srgbClr val="D5D2CA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 dirty="0"/>
          </a:p>
        </p:txBody>
      </p:sp>
      <p:sp>
        <p:nvSpPr>
          <p:cNvPr id="4" name="Tijdelijke aanduiding voor tekst 4"/>
          <p:cNvSpPr>
            <a:spLocks noGrp="1"/>
          </p:cNvSpPr>
          <p:nvPr>
            <p:ph type="body" sz="quarter" idx="17"/>
          </p:nvPr>
        </p:nvSpPr>
        <p:spPr bwMode="auto">
          <a:xfrm>
            <a:off x="485775" y="1616400"/>
            <a:ext cx="8447088" cy="371475"/>
          </a:xfrm>
          <a:prstGeom prst="rect">
            <a:avLst/>
          </a:prstGeom>
          <a:noFill/>
          <a:ln>
            <a:noFill/>
          </a:ln>
          <a:extLst/>
        </p:spPr>
        <p:txBody>
          <a:bodyPr lIns="36000"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8"/>
          </p:nvPr>
        </p:nvSpPr>
        <p:spPr bwMode="auto">
          <a:xfrm>
            <a:off x="478633" y="2262386"/>
            <a:ext cx="8447087" cy="371475"/>
          </a:xfrm>
          <a:prstGeom prst="rect">
            <a:avLst/>
          </a:prstGeom>
          <a:noFill/>
          <a:ln>
            <a:noFill/>
          </a:ln>
          <a:extLst/>
        </p:spPr>
        <p:txBody>
          <a:bodyPr lIns="36000" rIns="90000"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277706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ox with rectangula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1638" y="230188"/>
            <a:ext cx="3276000" cy="1353086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Klik om de stijl te bewerken</a:t>
            </a:r>
            <a:endParaRPr lang="en-GB" dirty="0"/>
          </a:p>
        </p:txBody>
      </p:sp>
      <p:sp>
        <p:nvSpPr>
          <p:cNvPr id="3" name="Tijdelijke aanduiding voor afbeelding 24"/>
          <p:cNvSpPr>
            <a:spLocks noGrp="1" noChangeAspect="1"/>
          </p:cNvSpPr>
          <p:nvPr>
            <p:ph type="pic" sz="quarter" idx="16"/>
          </p:nvPr>
        </p:nvSpPr>
        <p:spPr>
          <a:xfrm>
            <a:off x="3900006" y="226800"/>
            <a:ext cx="5040000" cy="573585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 dirty="0"/>
          </a:p>
        </p:txBody>
      </p:sp>
      <p:sp>
        <p:nvSpPr>
          <p:cNvPr id="4" name="Tijdelijke aanduiding voor tekst 4"/>
          <p:cNvSpPr>
            <a:spLocks noGrp="1"/>
          </p:cNvSpPr>
          <p:nvPr>
            <p:ph type="body" sz="quarter" idx="17"/>
          </p:nvPr>
        </p:nvSpPr>
        <p:spPr>
          <a:xfrm>
            <a:off x="495302" y="1840012"/>
            <a:ext cx="3276600" cy="4122638"/>
          </a:xfrm>
        </p:spPr>
        <p:txBody>
          <a:bodyPr lIns="3600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GB" smtClean="0"/>
              <a:t>Klik om de modelstijlen te bewerken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7871409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 with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1642" y="230187"/>
            <a:ext cx="8442796" cy="838800"/>
          </a:xfrm>
        </p:spPr>
        <p:txBody>
          <a:bodyPr/>
          <a:lstStyle/>
          <a:p>
            <a:r>
              <a:rPr lang="en-GB" smtClean="0"/>
              <a:t>Klik om de stijl te bewerken</a:t>
            </a:r>
            <a:endParaRPr lang="en-GB" dirty="0"/>
          </a:p>
        </p:txBody>
      </p:sp>
      <p:sp>
        <p:nvSpPr>
          <p:cNvPr id="3" name="Tijdelijke aanduiding voor afbeelding 24"/>
          <p:cNvSpPr>
            <a:spLocks noGrp="1" noChangeAspect="1"/>
          </p:cNvSpPr>
          <p:nvPr>
            <p:ph type="pic" sz="quarter" idx="16"/>
          </p:nvPr>
        </p:nvSpPr>
        <p:spPr>
          <a:xfrm>
            <a:off x="537619" y="1933314"/>
            <a:ext cx="2639660" cy="262800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dirty="0" smtClean="0"/>
              <a:t>Klik op het pictogram als u een afbeelding wilt toevoegen</a:t>
            </a:r>
            <a:endParaRPr lang="nl-NL" noProof="0" dirty="0"/>
          </a:p>
        </p:txBody>
      </p:sp>
      <p:sp>
        <p:nvSpPr>
          <p:cNvPr id="4" name="Tijdelijke aanduiding voor afbeelding 24"/>
          <p:cNvSpPr>
            <a:spLocks noGrp="1" noChangeAspect="1"/>
          </p:cNvSpPr>
          <p:nvPr>
            <p:ph type="pic" sz="quarter" idx="17"/>
          </p:nvPr>
        </p:nvSpPr>
        <p:spPr>
          <a:xfrm>
            <a:off x="3418212" y="1933314"/>
            <a:ext cx="2639660" cy="262800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 dirty="0"/>
          </a:p>
        </p:txBody>
      </p:sp>
      <p:sp>
        <p:nvSpPr>
          <p:cNvPr id="5" name="Tijdelijke aanduiding voor afbeelding 24"/>
          <p:cNvSpPr>
            <a:spLocks noGrp="1" noChangeAspect="1"/>
          </p:cNvSpPr>
          <p:nvPr>
            <p:ph type="pic" sz="quarter" idx="18"/>
          </p:nvPr>
        </p:nvSpPr>
        <p:spPr>
          <a:xfrm>
            <a:off x="6298805" y="1933314"/>
            <a:ext cx="2639660" cy="262800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 dirty="0"/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19"/>
          </p:nvPr>
        </p:nvSpPr>
        <p:spPr>
          <a:xfrm>
            <a:off x="490538" y="4610101"/>
            <a:ext cx="2752725" cy="360000"/>
          </a:xfrm>
        </p:spPr>
        <p:txBody>
          <a:bodyPr wrap="none" lIns="36000" rIns="0"/>
          <a:lstStyle>
            <a:lvl1pPr marL="0" indent="0">
              <a:buFontTx/>
              <a:buNone/>
              <a:defRPr sz="1800">
                <a:solidFill>
                  <a:schemeClr val="tx1"/>
                </a:solidFill>
              </a:defRPr>
            </a:lvl1pPr>
            <a:lvl2pPr marL="696913" indent="0">
              <a:buFontTx/>
              <a:buNone/>
              <a:defRPr sz="1800"/>
            </a:lvl2pPr>
            <a:lvl3pPr marL="1560512" indent="0">
              <a:buFontTx/>
              <a:buNone/>
              <a:defRPr sz="1800"/>
            </a:lvl3pPr>
            <a:lvl4pPr marL="2332037" indent="0">
              <a:buFontTx/>
              <a:buNone/>
              <a:defRPr sz="1800"/>
            </a:lvl4pPr>
            <a:lvl5pPr marL="3052763" indent="0">
              <a:buFontTx/>
              <a:buNone/>
              <a:defRPr sz="1800"/>
            </a:lvl5pPr>
          </a:lstStyle>
          <a:p>
            <a:pPr lvl="0"/>
            <a:r>
              <a:rPr lang="en-GB" smtClean="0"/>
              <a:t>Klik om de modelstijl</a:t>
            </a:r>
            <a:endParaRPr lang="en-GB" dirty="0"/>
          </a:p>
        </p:txBody>
      </p:sp>
      <p:sp>
        <p:nvSpPr>
          <p:cNvPr id="8" name="Tijdelijke aanduiding voor tekst 6"/>
          <p:cNvSpPr>
            <a:spLocks noGrp="1"/>
          </p:cNvSpPr>
          <p:nvPr>
            <p:ph type="body" sz="quarter" idx="20"/>
          </p:nvPr>
        </p:nvSpPr>
        <p:spPr>
          <a:xfrm>
            <a:off x="3366170" y="4610101"/>
            <a:ext cx="2752725" cy="360000"/>
          </a:xfrm>
        </p:spPr>
        <p:txBody>
          <a:bodyPr wrap="none" lIns="36000" rIns="0"/>
          <a:lstStyle>
            <a:lvl1pPr marL="0" indent="0">
              <a:buFontTx/>
              <a:buNone/>
              <a:defRPr sz="1800">
                <a:solidFill>
                  <a:schemeClr val="tx1"/>
                </a:solidFill>
              </a:defRPr>
            </a:lvl1pPr>
            <a:lvl2pPr marL="696913" indent="0">
              <a:buFontTx/>
              <a:buNone/>
              <a:defRPr sz="1800"/>
            </a:lvl2pPr>
            <a:lvl3pPr marL="1560512" indent="0">
              <a:buFontTx/>
              <a:buNone/>
              <a:defRPr sz="1800"/>
            </a:lvl3pPr>
            <a:lvl4pPr marL="2332037" indent="0">
              <a:buFontTx/>
              <a:buNone/>
              <a:defRPr sz="1800"/>
            </a:lvl4pPr>
            <a:lvl5pPr marL="3052763" indent="0">
              <a:buFontTx/>
              <a:buNone/>
              <a:defRPr sz="1800"/>
            </a:lvl5pPr>
          </a:lstStyle>
          <a:p>
            <a:pPr lvl="0"/>
            <a:r>
              <a:rPr lang="en-GB" smtClean="0"/>
              <a:t>Klik om de modelstijl</a:t>
            </a:r>
            <a:endParaRPr lang="en-GB" dirty="0"/>
          </a:p>
        </p:txBody>
      </p:sp>
      <p:sp>
        <p:nvSpPr>
          <p:cNvPr id="9" name="Tijdelijke aanduiding voor tekst 6"/>
          <p:cNvSpPr>
            <a:spLocks noGrp="1"/>
          </p:cNvSpPr>
          <p:nvPr>
            <p:ph type="body" sz="quarter" idx="21"/>
          </p:nvPr>
        </p:nvSpPr>
        <p:spPr>
          <a:xfrm>
            <a:off x="6241802" y="4610101"/>
            <a:ext cx="2752725" cy="360000"/>
          </a:xfrm>
        </p:spPr>
        <p:txBody>
          <a:bodyPr wrap="none" lIns="36000" rIns="0"/>
          <a:lstStyle>
            <a:lvl1pPr marL="0" indent="0">
              <a:buFontTx/>
              <a:buNone/>
              <a:defRPr sz="1800">
                <a:solidFill>
                  <a:schemeClr val="tx1"/>
                </a:solidFill>
              </a:defRPr>
            </a:lvl1pPr>
            <a:lvl2pPr marL="696913" indent="0">
              <a:buFontTx/>
              <a:buNone/>
              <a:defRPr sz="1800"/>
            </a:lvl2pPr>
            <a:lvl3pPr marL="1560512" indent="0">
              <a:buFontTx/>
              <a:buNone/>
              <a:defRPr sz="1800"/>
            </a:lvl3pPr>
            <a:lvl4pPr marL="2332037" indent="0">
              <a:buFontTx/>
              <a:buNone/>
              <a:defRPr sz="1800"/>
            </a:lvl4pPr>
            <a:lvl5pPr marL="3052763" indent="0">
              <a:buFontTx/>
              <a:buNone/>
              <a:defRPr sz="1800"/>
            </a:lvl5pPr>
          </a:lstStyle>
          <a:p>
            <a:pPr lvl="0"/>
            <a:r>
              <a:rPr lang="en-GB" smtClean="0"/>
              <a:t>Klik om de modelstijl</a:t>
            </a:r>
            <a:endParaRPr lang="en-GB" dirty="0"/>
          </a:p>
        </p:txBody>
      </p:sp>
      <p:sp>
        <p:nvSpPr>
          <p:cNvPr id="10" name="Tijdelijke aanduiding voor tekst 6"/>
          <p:cNvSpPr>
            <a:spLocks noGrp="1"/>
          </p:cNvSpPr>
          <p:nvPr>
            <p:ph type="body" sz="quarter" idx="22"/>
          </p:nvPr>
        </p:nvSpPr>
        <p:spPr>
          <a:xfrm>
            <a:off x="490538" y="4985219"/>
            <a:ext cx="2752725" cy="360000"/>
          </a:xfrm>
        </p:spPr>
        <p:txBody>
          <a:bodyPr lIns="36000" rIns="0"/>
          <a:lstStyle>
            <a:lvl1pPr marL="0" indent="0">
              <a:buFontTx/>
              <a:buNone/>
              <a:defRPr sz="1800">
                <a:solidFill>
                  <a:schemeClr val="bg2"/>
                </a:solidFill>
              </a:defRPr>
            </a:lvl1pPr>
            <a:lvl2pPr marL="696913" indent="0">
              <a:buFontTx/>
              <a:buNone/>
              <a:defRPr sz="1800"/>
            </a:lvl2pPr>
            <a:lvl3pPr marL="1560512" indent="0">
              <a:buFontTx/>
              <a:buNone/>
              <a:defRPr sz="1800"/>
            </a:lvl3pPr>
            <a:lvl4pPr marL="2332037" indent="0">
              <a:buFontTx/>
              <a:buNone/>
              <a:defRPr sz="1800"/>
            </a:lvl4pPr>
            <a:lvl5pPr marL="3052763" indent="0">
              <a:buFontTx/>
              <a:buNone/>
              <a:defRPr sz="1800"/>
            </a:lvl5pPr>
          </a:lstStyle>
          <a:p>
            <a:pPr lvl="0"/>
            <a:r>
              <a:rPr lang="en-GB" smtClean="0"/>
              <a:t>Klik om de modelstijl</a:t>
            </a:r>
            <a:endParaRPr lang="en-GB" dirty="0"/>
          </a:p>
        </p:txBody>
      </p:sp>
      <p:sp>
        <p:nvSpPr>
          <p:cNvPr id="11" name="Tijdelijke aanduiding voor tekst 6"/>
          <p:cNvSpPr>
            <a:spLocks noGrp="1"/>
          </p:cNvSpPr>
          <p:nvPr>
            <p:ph type="body" sz="quarter" idx="23"/>
          </p:nvPr>
        </p:nvSpPr>
        <p:spPr>
          <a:xfrm>
            <a:off x="3365675" y="4985219"/>
            <a:ext cx="2752725" cy="360000"/>
          </a:xfrm>
        </p:spPr>
        <p:txBody>
          <a:bodyPr lIns="36000" rIns="0"/>
          <a:lstStyle>
            <a:lvl1pPr marL="0" indent="0">
              <a:buFontTx/>
              <a:buNone/>
              <a:defRPr sz="1800">
                <a:solidFill>
                  <a:schemeClr val="bg2"/>
                </a:solidFill>
              </a:defRPr>
            </a:lvl1pPr>
            <a:lvl2pPr marL="696913" indent="0">
              <a:buFontTx/>
              <a:buNone/>
              <a:defRPr sz="1800"/>
            </a:lvl2pPr>
            <a:lvl3pPr marL="1560512" indent="0">
              <a:buFontTx/>
              <a:buNone/>
              <a:defRPr sz="1800"/>
            </a:lvl3pPr>
            <a:lvl4pPr marL="2332037" indent="0">
              <a:buFontTx/>
              <a:buNone/>
              <a:defRPr sz="1800"/>
            </a:lvl4pPr>
            <a:lvl5pPr marL="3052763" indent="0">
              <a:buFontTx/>
              <a:buNone/>
              <a:defRPr sz="1800"/>
            </a:lvl5pPr>
          </a:lstStyle>
          <a:p>
            <a:pPr lvl="0"/>
            <a:r>
              <a:rPr lang="en-GB" smtClean="0"/>
              <a:t>Klik om de modelstijl</a:t>
            </a:r>
            <a:endParaRPr lang="en-GB" dirty="0"/>
          </a:p>
        </p:txBody>
      </p:sp>
      <p:sp>
        <p:nvSpPr>
          <p:cNvPr id="12" name="Tijdelijke aanduiding voor tekst 6"/>
          <p:cNvSpPr>
            <a:spLocks noGrp="1"/>
          </p:cNvSpPr>
          <p:nvPr>
            <p:ph type="body" sz="quarter" idx="24"/>
          </p:nvPr>
        </p:nvSpPr>
        <p:spPr>
          <a:xfrm>
            <a:off x="6241802" y="4985219"/>
            <a:ext cx="2752725" cy="360000"/>
          </a:xfrm>
        </p:spPr>
        <p:txBody>
          <a:bodyPr lIns="36000" rIns="0"/>
          <a:lstStyle>
            <a:lvl1pPr marL="0" indent="0">
              <a:buFontTx/>
              <a:buNone/>
              <a:defRPr sz="1800">
                <a:solidFill>
                  <a:schemeClr val="bg2"/>
                </a:solidFill>
              </a:defRPr>
            </a:lvl1pPr>
            <a:lvl2pPr marL="696913" indent="0">
              <a:buFontTx/>
              <a:buNone/>
              <a:defRPr sz="1800"/>
            </a:lvl2pPr>
            <a:lvl3pPr marL="1560512" indent="0">
              <a:buFontTx/>
              <a:buNone/>
              <a:defRPr sz="1800"/>
            </a:lvl3pPr>
            <a:lvl4pPr marL="2332037" indent="0">
              <a:buFontTx/>
              <a:buNone/>
              <a:defRPr sz="1800"/>
            </a:lvl4pPr>
            <a:lvl5pPr marL="3052763" indent="0">
              <a:buFontTx/>
              <a:buNone/>
              <a:defRPr sz="1800"/>
            </a:lvl5pPr>
          </a:lstStyle>
          <a:p>
            <a:pPr lvl="0"/>
            <a:r>
              <a:rPr lang="en-GB" smtClean="0"/>
              <a:t>Klik om de modelstijl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514244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 with 2 squar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1642" y="230187"/>
            <a:ext cx="8442796" cy="838800"/>
          </a:xfrm>
        </p:spPr>
        <p:txBody>
          <a:bodyPr/>
          <a:lstStyle/>
          <a:p>
            <a:r>
              <a:rPr lang="en-GB" smtClean="0"/>
              <a:t>Klik om de stijl te bewerken</a:t>
            </a:r>
            <a:endParaRPr lang="en-GB" dirty="0"/>
          </a:p>
        </p:txBody>
      </p:sp>
      <p:sp>
        <p:nvSpPr>
          <p:cNvPr id="3" name="Tijdelijke aanduiding voor afbeelding 24"/>
          <p:cNvSpPr>
            <a:spLocks noGrp="1" noChangeAspect="1"/>
          </p:cNvSpPr>
          <p:nvPr>
            <p:ph type="pic" sz="quarter" idx="16"/>
          </p:nvPr>
        </p:nvSpPr>
        <p:spPr>
          <a:xfrm>
            <a:off x="536399" y="1929600"/>
            <a:ext cx="4104000" cy="4027383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 dirty="0"/>
          </a:p>
        </p:txBody>
      </p:sp>
      <p:sp>
        <p:nvSpPr>
          <p:cNvPr id="5" name="Tijdelijke aanduiding voor afbeelding 24"/>
          <p:cNvSpPr>
            <a:spLocks noGrp="1" noChangeAspect="1"/>
          </p:cNvSpPr>
          <p:nvPr>
            <p:ph type="pic" sz="quarter" idx="17"/>
          </p:nvPr>
        </p:nvSpPr>
        <p:spPr>
          <a:xfrm>
            <a:off x="4826161" y="1929600"/>
            <a:ext cx="4104000" cy="403305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2886573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4"/>
          <p:cNvSpPr>
            <a:spLocks noGrp="1" noChangeAspect="1"/>
          </p:cNvSpPr>
          <p:nvPr>
            <p:ph type="pic" sz="quarter" idx="16"/>
          </p:nvPr>
        </p:nvSpPr>
        <p:spPr>
          <a:xfrm>
            <a:off x="536400" y="1402557"/>
            <a:ext cx="8402400" cy="455295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1642" y="230187"/>
            <a:ext cx="8442796" cy="838800"/>
          </a:xfrm>
        </p:spPr>
        <p:txBody>
          <a:bodyPr/>
          <a:lstStyle/>
          <a:p>
            <a:r>
              <a:rPr lang="en-GB" smtClean="0"/>
              <a:t>Klik om de stijl te bewerken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74507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rectangular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4"/>
          <p:cNvSpPr>
            <a:spLocks noGrp="1"/>
          </p:cNvSpPr>
          <p:nvPr>
            <p:ph type="pic" sz="quarter" idx="16"/>
          </p:nvPr>
        </p:nvSpPr>
        <p:spPr>
          <a:xfrm>
            <a:off x="536400" y="233362"/>
            <a:ext cx="4011352" cy="572040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 dirty="0"/>
          </a:p>
        </p:txBody>
      </p:sp>
      <p:sp>
        <p:nvSpPr>
          <p:cNvPr id="4" name="Tijdelijke aanduiding voor afbeelding 24"/>
          <p:cNvSpPr>
            <a:spLocks noGrp="1"/>
          </p:cNvSpPr>
          <p:nvPr>
            <p:ph type="pic" sz="quarter" idx="17"/>
          </p:nvPr>
        </p:nvSpPr>
        <p:spPr>
          <a:xfrm>
            <a:off x="4827265" y="233362"/>
            <a:ext cx="4104000" cy="5719559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25045666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beeldvull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4"/>
          <p:cNvSpPr>
            <a:spLocks noGrp="1" noChangeAspect="1"/>
          </p:cNvSpPr>
          <p:nvPr>
            <p:ph type="pic" sz="quarter" idx="16"/>
          </p:nvPr>
        </p:nvSpPr>
        <p:spPr bwMode="gray">
          <a:xfrm>
            <a:off x="0" y="0"/>
            <a:ext cx="9143999" cy="685800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 dirty="0"/>
          </a:p>
        </p:txBody>
      </p:sp>
      <p:sp>
        <p:nvSpPr>
          <p:cNvPr id="4" name="Titel 1"/>
          <p:cNvSpPr>
            <a:spLocks noGrp="1"/>
          </p:cNvSpPr>
          <p:nvPr>
            <p:ph type="title"/>
          </p:nvPr>
        </p:nvSpPr>
        <p:spPr bwMode="white">
          <a:xfrm>
            <a:off x="491642" y="230188"/>
            <a:ext cx="8442796" cy="840125"/>
          </a:xfrm>
          <a:noFill/>
          <a:ln>
            <a:gradFill>
              <a:gsLst>
                <a:gs pos="0">
                  <a:schemeClr val="bg1"/>
                </a:gs>
                <a:gs pos="1000">
                  <a:schemeClr val="bg1">
                    <a:alpha val="0"/>
                  </a:schemeClr>
                </a:gs>
                <a:gs pos="99000">
                  <a:srgbClr val="FFFFFF">
                    <a:alpha val="0"/>
                  </a:srgbClr>
                </a:gs>
                <a:gs pos="100000">
                  <a:schemeClr val="bg1"/>
                </a:gs>
              </a:gsLst>
              <a:lin ang="5400000" scaled="0"/>
            </a:gradFill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Klik om de stijl te bewerken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709462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64702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840125"/>
          </a:xfrm>
        </p:spPr>
        <p:txBody>
          <a:bodyPr/>
          <a:lstStyle/>
          <a:p>
            <a:r>
              <a:rPr lang="en-GB" smtClean="0"/>
              <a:t>Klik om de stijl te bewerken</a:t>
            </a:r>
            <a:endParaRPr lang="en-GB" dirty="0"/>
          </a:p>
        </p:txBody>
      </p:sp>
      <p:sp>
        <p:nvSpPr>
          <p:cNvPr id="3" name="Tijdelijke aanduiding voor grafiek 5"/>
          <p:cNvSpPr>
            <a:spLocks noGrp="1"/>
          </p:cNvSpPr>
          <p:nvPr>
            <p:ph type="chart" sz="quarter" idx="17"/>
          </p:nvPr>
        </p:nvSpPr>
        <p:spPr>
          <a:xfrm>
            <a:off x="437321" y="1752600"/>
            <a:ext cx="8601903" cy="4314825"/>
          </a:xfrm>
          <a:noFill/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lvl="0"/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16541312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3200" y="230187"/>
            <a:ext cx="8442796" cy="8388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Klik om de stijl te bewerken</a:t>
            </a:r>
            <a:endParaRPr lang="en-GB" dirty="0"/>
          </a:p>
        </p:txBody>
      </p:sp>
      <p:sp>
        <p:nvSpPr>
          <p:cNvPr id="5" name="Tijdelijke aanduiding voor tabel 4"/>
          <p:cNvSpPr>
            <a:spLocks noGrp="1"/>
          </p:cNvSpPr>
          <p:nvPr>
            <p:ph type="tbl" sz="quarter" idx="10"/>
          </p:nvPr>
        </p:nvSpPr>
        <p:spPr>
          <a:xfrm>
            <a:off x="538163" y="1933575"/>
            <a:ext cx="8398089" cy="40284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lvl="0"/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36759863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with circl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3200" y="230188"/>
            <a:ext cx="3276000" cy="1353086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Klik om de stijl te bewerken</a:t>
            </a:r>
            <a:endParaRPr lang="en-GB" dirty="0"/>
          </a:p>
        </p:txBody>
      </p:sp>
      <p:sp>
        <p:nvSpPr>
          <p:cNvPr id="7" name="Tijdelijke aanduiding voor afbeelding 24"/>
          <p:cNvSpPr>
            <a:spLocks noGrp="1" noChangeAspect="1"/>
          </p:cNvSpPr>
          <p:nvPr>
            <p:ph type="pic" sz="quarter" idx="16"/>
          </p:nvPr>
        </p:nvSpPr>
        <p:spPr>
          <a:xfrm>
            <a:off x="3887699" y="224477"/>
            <a:ext cx="5040000" cy="5040000"/>
          </a:xfrm>
          <a:prstGeom prst="ellipse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 dirty="0"/>
          </a:p>
        </p:txBody>
      </p:sp>
      <p:sp>
        <p:nvSpPr>
          <p:cNvPr id="8" name="Tijdelijke aanduiding voor tekst 4"/>
          <p:cNvSpPr>
            <a:spLocks noGrp="1"/>
          </p:cNvSpPr>
          <p:nvPr>
            <p:ph type="body" sz="quarter" idx="17"/>
          </p:nvPr>
        </p:nvSpPr>
        <p:spPr>
          <a:xfrm>
            <a:off x="495301" y="1835250"/>
            <a:ext cx="3276600" cy="4127400"/>
          </a:xfrm>
        </p:spPr>
        <p:txBody>
          <a:bodyPr lIns="3600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GB" smtClean="0"/>
              <a:t>Klik om de modelstijlen te bewerken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8770132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839787"/>
          </a:xfrm>
        </p:spPr>
        <p:txBody>
          <a:bodyPr/>
          <a:lstStyle/>
          <a:p>
            <a:r>
              <a:rPr lang="en-GB" smtClean="0"/>
              <a:t>Klik om de stijl te bewerken</a:t>
            </a:r>
            <a:endParaRPr lang="en-GB" dirty="0"/>
          </a:p>
        </p:txBody>
      </p:sp>
      <p:sp>
        <p:nvSpPr>
          <p:cNvPr id="3" name="Tijdelijke aanduiding voor tekst 6"/>
          <p:cNvSpPr>
            <a:spLocks noGrp="1"/>
          </p:cNvSpPr>
          <p:nvPr>
            <p:ph type="body" sz="quarter" idx="10"/>
          </p:nvPr>
        </p:nvSpPr>
        <p:spPr>
          <a:xfrm>
            <a:off x="421200" y="1520042"/>
            <a:ext cx="8521188" cy="4404807"/>
          </a:xfrm>
        </p:spPr>
        <p:txBody>
          <a:bodyPr/>
          <a:lstStyle>
            <a:lvl2pPr>
              <a:buClr>
                <a:schemeClr val="bg2"/>
              </a:buClr>
              <a:defRPr/>
            </a:lvl2pPr>
          </a:lstStyle>
          <a:p>
            <a:pPr lvl="0"/>
            <a:r>
              <a:rPr lang="en-GB" dirty="0" err="1" smtClean="0"/>
              <a:t>Klik</a:t>
            </a:r>
            <a:r>
              <a:rPr lang="en-GB" dirty="0" smtClean="0"/>
              <a:t> </a:t>
            </a:r>
            <a:r>
              <a:rPr lang="en-GB" dirty="0" err="1" smtClean="0"/>
              <a:t>om</a:t>
            </a:r>
            <a:r>
              <a:rPr lang="en-GB" dirty="0" smtClean="0"/>
              <a:t> de </a:t>
            </a:r>
            <a:r>
              <a:rPr lang="en-GB" dirty="0" err="1" smtClean="0"/>
              <a:t>modelstijlen</a:t>
            </a:r>
            <a:r>
              <a:rPr lang="en-GB" dirty="0" smtClean="0"/>
              <a:t> </a:t>
            </a:r>
            <a:r>
              <a:rPr lang="en-GB" dirty="0" err="1" smtClean="0"/>
              <a:t>te</a:t>
            </a:r>
            <a:r>
              <a:rPr lang="en-GB" dirty="0" smtClean="0"/>
              <a:t> </a:t>
            </a:r>
            <a:r>
              <a:rPr lang="en-GB" dirty="0" err="1" smtClean="0"/>
              <a:t>bewerken</a:t>
            </a:r>
            <a:endParaRPr lang="en-GB" dirty="0" smtClean="0"/>
          </a:p>
          <a:p>
            <a:pPr lvl="1"/>
            <a:r>
              <a:rPr lang="en-GB" dirty="0" err="1" smtClean="0"/>
              <a:t>Tweede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2"/>
            <a:r>
              <a:rPr lang="en-GB" dirty="0" err="1" smtClean="0"/>
              <a:t>Derde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3"/>
            <a:r>
              <a:rPr lang="en-GB" dirty="0" err="1" smtClean="0"/>
              <a:t>Vierde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4"/>
            <a:r>
              <a:rPr lang="en-GB" dirty="0" err="1" smtClean="0"/>
              <a:t>Vijfde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77760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with multiple logo'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8"/>
          <p:cNvSpPr/>
          <p:nvPr userDrawn="1"/>
        </p:nvSpPr>
        <p:spPr>
          <a:xfrm>
            <a:off x="3800475" y="6127750"/>
            <a:ext cx="5141913" cy="614363"/>
          </a:xfrm>
          <a:prstGeom prst="rect">
            <a:avLst/>
          </a:prstGeom>
          <a:solidFill>
            <a:schemeClr val="bg1"/>
          </a:solidFill>
          <a:ln w="31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  <a:defRPr/>
            </a:pPr>
            <a:r>
              <a:rPr lang="en-GB" sz="1000">
                <a:solidFill>
                  <a:schemeClr val="accent3"/>
                </a:solidFill>
              </a:rPr>
              <a:t>Space for partner logo’s </a:t>
            </a:r>
            <a:br>
              <a:rPr lang="en-GB" sz="1000">
                <a:solidFill>
                  <a:schemeClr val="accent3"/>
                </a:solidFill>
              </a:rPr>
            </a:br>
            <a:r>
              <a:rPr lang="en-GB" sz="800">
                <a:solidFill>
                  <a:schemeClr val="accent3"/>
                </a:solidFill>
              </a:rPr>
              <a:t>(place a white shape behind the logo’s to hide this text and border)</a:t>
            </a:r>
            <a:endParaRPr lang="en-GB" sz="800" dirty="0">
              <a:solidFill>
                <a:schemeClr val="accent3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3200" y="230188"/>
            <a:ext cx="3276000" cy="1353086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Klik om de stijl te bewerken</a:t>
            </a:r>
            <a:endParaRPr lang="en-GB" dirty="0"/>
          </a:p>
        </p:txBody>
      </p:sp>
      <p:sp>
        <p:nvSpPr>
          <p:cNvPr id="8" name="Tijdelijke aanduiding voor tekst 4"/>
          <p:cNvSpPr>
            <a:spLocks noGrp="1"/>
          </p:cNvSpPr>
          <p:nvPr>
            <p:ph type="body" sz="quarter" idx="17"/>
          </p:nvPr>
        </p:nvSpPr>
        <p:spPr>
          <a:xfrm>
            <a:off x="495301" y="1835250"/>
            <a:ext cx="3276600" cy="3657600"/>
          </a:xfrm>
        </p:spPr>
        <p:txBody>
          <a:bodyPr lIns="3600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GB" smtClean="0"/>
              <a:t>Klik om de modelstijlen te bewerken</a:t>
            </a:r>
            <a:endParaRPr lang="en-GB" dirty="0" smtClean="0"/>
          </a:p>
        </p:txBody>
      </p:sp>
      <p:sp>
        <p:nvSpPr>
          <p:cNvPr id="17" name="Tijdelijke aanduiding voor afbeelding 24"/>
          <p:cNvSpPr>
            <a:spLocks noGrp="1" noChangeAspect="1"/>
          </p:cNvSpPr>
          <p:nvPr>
            <p:ph type="pic" sz="quarter" idx="16"/>
          </p:nvPr>
        </p:nvSpPr>
        <p:spPr>
          <a:xfrm>
            <a:off x="3887699" y="224477"/>
            <a:ext cx="5040000" cy="5040000"/>
          </a:xfrm>
          <a:prstGeom prst="ellipse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2882068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Klik om de stijl te bewerken</a:t>
            </a:r>
            <a:endParaRPr lang="en-GB"/>
          </a:p>
        </p:txBody>
      </p:sp>
      <p:sp>
        <p:nvSpPr>
          <p:cNvPr id="3" name="Tijdelijke aanduiding voor tekst 6"/>
          <p:cNvSpPr>
            <a:spLocks noGrp="1"/>
          </p:cNvSpPr>
          <p:nvPr>
            <p:ph type="body" sz="quarter" idx="10"/>
          </p:nvPr>
        </p:nvSpPr>
        <p:spPr>
          <a:xfrm>
            <a:off x="421200" y="1835249"/>
            <a:ext cx="4140000" cy="4089600"/>
          </a:xfrm>
        </p:spPr>
        <p:txBody>
          <a:bodyPr/>
          <a:lstStyle>
            <a:lvl2pPr>
              <a:buClr>
                <a:schemeClr val="bg2"/>
              </a:buClr>
              <a:defRPr/>
            </a:lvl2pPr>
          </a:lstStyle>
          <a:p>
            <a:pPr lvl="0"/>
            <a:r>
              <a:rPr lang="en-GB" smtClean="0"/>
              <a:t>Klik om de modelstijlen te bewerken</a:t>
            </a:r>
          </a:p>
          <a:p>
            <a:pPr lvl="1"/>
            <a:r>
              <a:rPr lang="en-GB" smtClean="0"/>
              <a:t>Tweede niveau</a:t>
            </a:r>
          </a:p>
          <a:p>
            <a:pPr lvl="2"/>
            <a:r>
              <a:rPr lang="en-GB" smtClean="0"/>
              <a:t>Derde niveau</a:t>
            </a:r>
            <a:endParaRPr lang="en-GB" dirty="0" smtClean="0"/>
          </a:p>
        </p:txBody>
      </p:sp>
      <p:sp>
        <p:nvSpPr>
          <p:cNvPr id="4" name="Tijdelijke aanduiding voor tekst 6"/>
          <p:cNvSpPr>
            <a:spLocks noGrp="1"/>
          </p:cNvSpPr>
          <p:nvPr>
            <p:ph type="body" sz="quarter" idx="11"/>
          </p:nvPr>
        </p:nvSpPr>
        <p:spPr>
          <a:xfrm>
            <a:off x="4793357" y="1835249"/>
            <a:ext cx="4140000" cy="4089600"/>
          </a:xfrm>
        </p:spPr>
        <p:txBody>
          <a:bodyPr/>
          <a:lstStyle>
            <a:lvl2pPr>
              <a:buClr>
                <a:schemeClr val="bg2"/>
              </a:buClr>
              <a:defRPr/>
            </a:lvl2pPr>
          </a:lstStyle>
          <a:p>
            <a:pPr lvl="0"/>
            <a:r>
              <a:rPr lang="en-GB" smtClean="0"/>
              <a:t>Klik om de modelstijlen te bewerken</a:t>
            </a:r>
          </a:p>
          <a:p>
            <a:pPr lvl="1"/>
            <a:r>
              <a:rPr lang="en-GB" smtClean="0"/>
              <a:t>Tweede niveau</a:t>
            </a:r>
          </a:p>
          <a:p>
            <a:pPr lvl="2"/>
            <a:r>
              <a:rPr lang="en-GB" smtClean="0"/>
              <a:t>Derde niveau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270540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ox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Klik om de stijl te bewerken</a:t>
            </a:r>
            <a:endParaRPr lang="en-GB"/>
          </a:p>
        </p:txBody>
      </p:sp>
      <p:sp>
        <p:nvSpPr>
          <p:cNvPr id="3" name="Tijdelijke aanduiding voor tekst 6"/>
          <p:cNvSpPr>
            <a:spLocks noGrp="1"/>
          </p:cNvSpPr>
          <p:nvPr>
            <p:ph type="body" sz="quarter" idx="10"/>
          </p:nvPr>
        </p:nvSpPr>
        <p:spPr>
          <a:xfrm>
            <a:off x="421200" y="1835249"/>
            <a:ext cx="4140000" cy="4089600"/>
          </a:xfrm>
        </p:spPr>
        <p:txBody>
          <a:bodyPr/>
          <a:lstStyle>
            <a:lvl2pPr>
              <a:buClr>
                <a:schemeClr val="bg2"/>
              </a:buClr>
              <a:defRPr/>
            </a:lvl2pPr>
          </a:lstStyle>
          <a:p>
            <a:pPr lvl="0"/>
            <a:r>
              <a:rPr lang="en-GB" smtClean="0"/>
              <a:t>Klik om de modelstijlen te bewerken</a:t>
            </a:r>
          </a:p>
          <a:p>
            <a:pPr lvl="1"/>
            <a:r>
              <a:rPr lang="en-GB" smtClean="0"/>
              <a:t>Tweede niveau</a:t>
            </a:r>
          </a:p>
          <a:p>
            <a:pPr lvl="2"/>
            <a:r>
              <a:rPr lang="en-GB" smtClean="0"/>
              <a:t>Derde niveau</a:t>
            </a:r>
            <a:endParaRPr lang="en-GB" dirty="0" smtClean="0"/>
          </a:p>
        </p:txBody>
      </p:sp>
      <p:sp>
        <p:nvSpPr>
          <p:cNvPr id="5" name="Tijdelijke aanduiding voor afbeelding 24"/>
          <p:cNvSpPr>
            <a:spLocks noGrp="1" noChangeAspect="1"/>
          </p:cNvSpPr>
          <p:nvPr>
            <p:ph type="pic" sz="quarter" idx="17"/>
          </p:nvPr>
        </p:nvSpPr>
        <p:spPr>
          <a:xfrm>
            <a:off x="4826161" y="1929600"/>
            <a:ext cx="4104000" cy="403305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3154453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ox with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840125"/>
          </a:xfrm>
        </p:spPr>
        <p:txBody>
          <a:bodyPr/>
          <a:lstStyle/>
          <a:p>
            <a:r>
              <a:rPr lang="en-GB" smtClean="0"/>
              <a:t>Klik om de stijl te bewerken</a:t>
            </a:r>
            <a:endParaRPr lang="en-GB"/>
          </a:p>
        </p:txBody>
      </p:sp>
      <p:sp>
        <p:nvSpPr>
          <p:cNvPr id="3" name="Tijdelijke aanduiding voor tekst 6"/>
          <p:cNvSpPr>
            <a:spLocks noGrp="1"/>
          </p:cNvSpPr>
          <p:nvPr>
            <p:ph type="body" sz="quarter" idx="10"/>
          </p:nvPr>
        </p:nvSpPr>
        <p:spPr>
          <a:xfrm>
            <a:off x="421200" y="1835249"/>
            <a:ext cx="4140000" cy="4089600"/>
          </a:xfrm>
        </p:spPr>
        <p:txBody>
          <a:bodyPr/>
          <a:lstStyle>
            <a:lvl2pPr>
              <a:buClr>
                <a:schemeClr val="bg2"/>
              </a:buClr>
              <a:defRPr/>
            </a:lvl2pPr>
          </a:lstStyle>
          <a:p>
            <a:pPr lvl="0"/>
            <a:r>
              <a:rPr lang="en-GB" smtClean="0"/>
              <a:t>Klik om de modelstijlen te bewerken</a:t>
            </a:r>
          </a:p>
          <a:p>
            <a:pPr lvl="1"/>
            <a:r>
              <a:rPr lang="en-GB" smtClean="0"/>
              <a:t>Tweede niveau</a:t>
            </a:r>
          </a:p>
          <a:p>
            <a:pPr lvl="2"/>
            <a:r>
              <a:rPr lang="en-GB" smtClean="0"/>
              <a:t>Derde niveau</a:t>
            </a:r>
            <a:endParaRPr lang="en-GB" dirty="0" smtClean="0"/>
          </a:p>
        </p:txBody>
      </p:sp>
      <p:sp>
        <p:nvSpPr>
          <p:cNvPr id="6" name="Tijdelijke aanduiding voor grafiek 5"/>
          <p:cNvSpPr>
            <a:spLocks noGrp="1"/>
          </p:cNvSpPr>
          <p:nvPr>
            <p:ph type="chart" sz="quarter" idx="17"/>
          </p:nvPr>
        </p:nvSpPr>
        <p:spPr>
          <a:xfrm>
            <a:off x="4791075" y="1752600"/>
            <a:ext cx="4140000" cy="4314825"/>
          </a:xfrm>
          <a:noFill/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lvl="0"/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27139589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ox with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Klik om de stijl te bewerken</a:t>
            </a:r>
            <a:endParaRPr lang="en-GB"/>
          </a:p>
        </p:txBody>
      </p:sp>
      <p:sp>
        <p:nvSpPr>
          <p:cNvPr id="3" name="Tijdelijke aanduiding voor tekst 6"/>
          <p:cNvSpPr>
            <a:spLocks noGrp="1"/>
          </p:cNvSpPr>
          <p:nvPr>
            <p:ph type="body" sz="quarter" idx="10"/>
          </p:nvPr>
        </p:nvSpPr>
        <p:spPr>
          <a:xfrm>
            <a:off x="421200" y="1835249"/>
            <a:ext cx="4140000" cy="4089600"/>
          </a:xfrm>
        </p:spPr>
        <p:txBody>
          <a:bodyPr/>
          <a:lstStyle>
            <a:lvl2pPr>
              <a:buClr>
                <a:schemeClr val="bg2"/>
              </a:buClr>
              <a:defRPr/>
            </a:lvl2pPr>
          </a:lstStyle>
          <a:p>
            <a:pPr lvl="0"/>
            <a:r>
              <a:rPr lang="en-GB" smtClean="0"/>
              <a:t>Klik om de modelstijlen te bewerken</a:t>
            </a:r>
          </a:p>
          <a:p>
            <a:pPr lvl="1"/>
            <a:r>
              <a:rPr lang="en-GB" smtClean="0"/>
              <a:t>Tweede niveau</a:t>
            </a:r>
          </a:p>
          <a:p>
            <a:pPr lvl="2"/>
            <a:r>
              <a:rPr lang="en-GB" smtClean="0"/>
              <a:t>Derde niveau</a:t>
            </a:r>
            <a:endParaRPr lang="en-GB" dirty="0" smtClean="0"/>
          </a:p>
        </p:txBody>
      </p:sp>
      <p:sp>
        <p:nvSpPr>
          <p:cNvPr id="5" name="Tijdelijke aanduiding voor tabel 4"/>
          <p:cNvSpPr>
            <a:spLocks noGrp="1"/>
          </p:cNvSpPr>
          <p:nvPr>
            <p:ph type="tbl" sz="quarter" idx="11"/>
          </p:nvPr>
        </p:nvSpPr>
        <p:spPr>
          <a:xfrm>
            <a:off x="4791075" y="1933575"/>
            <a:ext cx="4140000" cy="40284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lvl="0"/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425224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ano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Klik om de stijl te bewerken</a:t>
            </a:r>
            <a:endParaRPr lang="en-GB"/>
          </a:p>
        </p:txBody>
      </p:sp>
      <p:sp>
        <p:nvSpPr>
          <p:cNvPr id="8" name="Tijdelijke aanduiding voor SmartArt 7"/>
          <p:cNvSpPr>
            <a:spLocks noGrp="1"/>
          </p:cNvSpPr>
          <p:nvPr>
            <p:ph type="dgm" sz="quarter" idx="10"/>
          </p:nvPr>
        </p:nvSpPr>
        <p:spPr>
          <a:xfrm>
            <a:off x="538163" y="1828800"/>
            <a:ext cx="8404225" cy="4133850"/>
          </a:xfrm>
        </p:spPr>
        <p:txBody>
          <a:bodyPr/>
          <a:lstStyle/>
          <a:p>
            <a:pPr lvl="0"/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3054479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Klik om de stijl te bewerken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79980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multiple logo'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hoek 12"/>
          <p:cNvSpPr/>
          <p:nvPr userDrawn="1"/>
        </p:nvSpPr>
        <p:spPr>
          <a:xfrm>
            <a:off x="3800475" y="6127750"/>
            <a:ext cx="5141913" cy="614363"/>
          </a:xfrm>
          <a:prstGeom prst="rect">
            <a:avLst/>
          </a:prstGeom>
          <a:solidFill>
            <a:schemeClr val="bg1"/>
          </a:solidFill>
          <a:ln w="31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  <a:defRPr/>
            </a:pPr>
            <a:r>
              <a:rPr lang="en-GB" sz="1000">
                <a:solidFill>
                  <a:schemeClr val="accent3"/>
                </a:solidFill>
              </a:rPr>
              <a:t>Space for partner logo’s </a:t>
            </a:r>
            <a:br>
              <a:rPr lang="en-GB" sz="1000">
                <a:solidFill>
                  <a:schemeClr val="accent3"/>
                </a:solidFill>
              </a:rPr>
            </a:br>
            <a:r>
              <a:rPr lang="en-GB" sz="800">
                <a:solidFill>
                  <a:schemeClr val="accent3"/>
                </a:solidFill>
              </a:rPr>
              <a:t>(place a white shape behind the logo’s to hide this text and border)</a:t>
            </a:r>
            <a:endParaRPr lang="en-GB" sz="800" dirty="0">
              <a:solidFill>
                <a:schemeClr val="accent3"/>
              </a:solidFill>
            </a:endParaRPr>
          </a:p>
        </p:txBody>
      </p:sp>
      <p:sp>
        <p:nvSpPr>
          <p:cNvPr id="7" name="Tijdelijke aanduiding voor afbeelding 2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476508" y="3307559"/>
            <a:ext cx="2647950" cy="264795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 dirty="0"/>
          </a:p>
        </p:txBody>
      </p:sp>
      <p:sp>
        <p:nvSpPr>
          <p:cNvPr id="8" name="Tijdelijke aanduiding voor afbeelding 24"/>
          <p:cNvSpPr>
            <a:spLocks noGrp="1" noChangeAspect="1"/>
          </p:cNvSpPr>
          <p:nvPr>
            <p:ph type="pic" sz="quarter" idx="20"/>
          </p:nvPr>
        </p:nvSpPr>
        <p:spPr bwMode="auto">
          <a:xfrm>
            <a:off x="6308818" y="3307559"/>
            <a:ext cx="2647950" cy="2647950"/>
          </a:xfrm>
          <a:prstGeom prst="ellipse">
            <a:avLst/>
          </a:prstGeom>
          <a:solidFill>
            <a:srgbClr val="D5D2CA"/>
          </a:solidFill>
          <a:ln>
            <a:noFill/>
          </a:ln>
          <a:extLst/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 dirty="0"/>
          </a:p>
        </p:txBody>
      </p:sp>
      <p:sp>
        <p:nvSpPr>
          <p:cNvPr id="9" name="Tijdelijke aanduiding voor afbeelding 24"/>
          <p:cNvSpPr>
            <a:spLocks noGrp="1" noChangeAspect="1"/>
          </p:cNvSpPr>
          <p:nvPr>
            <p:ph type="pic" sz="quarter" idx="21"/>
          </p:nvPr>
        </p:nvSpPr>
        <p:spPr bwMode="auto">
          <a:xfrm>
            <a:off x="4714655" y="3307559"/>
            <a:ext cx="2647950" cy="2647950"/>
          </a:xfrm>
          <a:prstGeom prst="ellipse">
            <a:avLst/>
          </a:prstGeom>
          <a:solidFill>
            <a:schemeClr val="accent3"/>
          </a:solidFill>
          <a:ln>
            <a:noFill/>
          </a:ln>
          <a:extLst/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 dirty="0"/>
          </a:p>
        </p:txBody>
      </p:sp>
      <p:sp>
        <p:nvSpPr>
          <p:cNvPr id="10" name="Tijdelijke aanduiding voor afbeelding 24"/>
          <p:cNvSpPr>
            <a:spLocks noGrp="1" noChangeAspect="1"/>
          </p:cNvSpPr>
          <p:nvPr>
            <p:ph type="pic" sz="quarter" idx="15"/>
          </p:nvPr>
        </p:nvSpPr>
        <p:spPr bwMode="auto">
          <a:xfrm>
            <a:off x="3120492" y="3307559"/>
            <a:ext cx="2647950" cy="2647950"/>
          </a:xfrm>
          <a:prstGeom prst="ellipse">
            <a:avLst/>
          </a:prstGeom>
          <a:solidFill>
            <a:srgbClr val="D5D2CA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 dirty="0"/>
          </a:p>
        </p:txBody>
      </p:sp>
      <p:sp>
        <p:nvSpPr>
          <p:cNvPr id="11" name="Titel 10"/>
          <p:cNvSpPr>
            <a:spLocks noGrp="1"/>
          </p:cNvSpPr>
          <p:nvPr>
            <p:ph type="title"/>
          </p:nvPr>
        </p:nvSpPr>
        <p:spPr>
          <a:xfrm>
            <a:off x="491642" y="230187"/>
            <a:ext cx="8442796" cy="838800"/>
          </a:xfrm>
        </p:spPr>
        <p:txBody>
          <a:bodyPr/>
          <a:lstStyle/>
          <a:p>
            <a:r>
              <a:rPr lang="en-GB" smtClean="0"/>
              <a:t>Klik om de stijl te bewerken</a:t>
            </a:r>
            <a:endParaRPr lang="en-GB" dirty="0"/>
          </a:p>
        </p:txBody>
      </p:sp>
      <p:sp>
        <p:nvSpPr>
          <p:cNvPr id="14" name="Tijdelijke aanduiding voor tekst 4"/>
          <p:cNvSpPr>
            <a:spLocks noGrp="1"/>
          </p:cNvSpPr>
          <p:nvPr>
            <p:ph type="body" sz="quarter" idx="22"/>
          </p:nvPr>
        </p:nvSpPr>
        <p:spPr bwMode="auto">
          <a:xfrm>
            <a:off x="485775" y="1616400"/>
            <a:ext cx="8447088" cy="371475"/>
          </a:xfrm>
          <a:prstGeom prst="rect">
            <a:avLst/>
          </a:prstGeom>
          <a:noFill/>
          <a:ln>
            <a:noFill/>
          </a:ln>
          <a:extLst/>
        </p:spPr>
        <p:txBody>
          <a:bodyPr lIns="36000"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5" name="Tijdelijke aanduiding voor tekst 4"/>
          <p:cNvSpPr>
            <a:spLocks noGrp="1"/>
          </p:cNvSpPr>
          <p:nvPr>
            <p:ph type="body" sz="quarter" idx="23"/>
          </p:nvPr>
        </p:nvSpPr>
        <p:spPr bwMode="auto">
          <a:xfrm>
            <a:off x="476251" y="2262386"/>
            <a:ext cx="8447087" cy="371475"/>
          </a:xfrm>
          <a:prstGeom prst="rect">
            <a:avLst/>
          </a:prstGeom>
          <a:noFill/>
          <a:ln>
            <a:noFill/>
          </a:ln>
          <a:extLst/>
        </p:spPr>
        <p:txBody>
          <a:bodyPr lIns="36000" rIns="90000"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555624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0">
          <a:blip r:embed="rId2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92125" y="230188"/>
            <a:ext cx="8442325" cy="839787"/>
          </a:xfrm>
          <a:prstGeom prst="rect">
            <a:avLst/>
          </a:prstGeom>
          <a:noFill/>
          <a:ln w="0">
            <a:gradFill>
              <a:gsLst>
                <a:gs pos="0">
                  <a:schemeClr val="tx1"/>
                </a:gs>
                <a:gs pos="1000">
                  <a:schemeClr val="tx1">
                    <a:alpha val="0"/>
                  </a:schemeClr>
                </a:gs>
                <a:gs pos="99000">
                  <a:srgbClr val="005172">
                    <a:alpha val="0"/>
                  </a:srgbClr>
                </a:gs>
                <a:gs pos="100000">
                  <a:schemeClr val="tx1"/>
                </a:gs>
              </a:gsLst>
              <a:lin ang="5400000" scaled="0"/>
            </a:gradFill>
          </a:ln>
          <a:extLst/>
        </p:spPr>
        <p:txBody>
          <a:bodyPr vert="horz" wrap="square" lIns="18000" tIns="0" rIns="91440" bIns="32400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smtClean="0"/>
              <a:t>Klik om de stijl te bewerken</a:t>
            </a:r>
            <a:endParaRPr lang="en-GB" dirty="0" smtClean="0"/>
          </a:p>
        </p:txBody>
      </p:sp>
      <p:sp>
        <p:nvSpPr>
          <p:cNvPr id="1027" name="Tijdelijke aanduiding voor tekst 23"/>
          <p:cNvSpPr>
            <a:spLocks noGrp="1"/>
          </p:cNvSpPr>
          <p:nvPr>
            <p:ph type="body" idx="1"/>
          </p:nvPr>
        </p:nvSpPr>
        <p:spPr bwMode="auto">
          <a:xfrm>
            <a:off x="420688" y="1843088"/>
            <a:ext cx="8521700" cy="408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Klik om de modelstijlen te bewerken</a:t>
            </a:r>
          </a:p>
          <a:p>
            <a:pPr lvl="1"/>
            <a:r>
              <a:rPr lang="en-GB" altLang="en-US" smtClean="0"/>
              <a:t>Tweede niveau</a:t>
            </a:r>
          </a:p>
          <a:p>
            <a:pPr lvl="2"/>
            <a:r>
              <a:rPr lang="en-GB" altLang="en-US" smtClean="0"/>
              <a:t>Derde niveau</a:t>
            </a:r>
          </a:p>
          <a:p>
            <a:pPr lvl="3"/>
            <a:r>
              <a:rPr lang="en-GB" altLang="en-US" smtClean="0"/>
              <a:t>Vierde niveau</a:t>
            </a:r>
          </a:p>
          <a:p>
            <a:pPr lvl="4"/>
            <a:r>
              <a:rPr lang="en-GB" altLang="en-US" smtClean="0"/>
              <a:t>Vijfde niveau</a:t>
            </a:r>
          </a:p>
          <a:p>
            <a:pPr lvl="4"/>
            <a:endParaRPr lang="en-GB" altLang="en-US" smtClean="0"/>
          </a:p>
        </p:txBody>
      </p:sp>
      <p:sp>
        <p:nvSpPr>
          <p:cNvPr id="9" name="Rectangle 8"/>
          <p:cNvSpPr/>
          <p:nvPr userDrawn="1"/>
        </p:nvSpPr>
        <p:spPr>
          <a:xfrm>
            <a:off x="301647" y="6141730"/>
            <a:ext cx="2902688" cy="5733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917970" y="6094432"/>
            <a:ext cx="822603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fr-BE" sz="1400" i="1" dirty="0" smtClean="0">
                <a:solidFill>
                  <a:schemeClr val="accent6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Module 2.4 – </a:t>
            </a:r>
            <a:r>
              <a:rPr lang="fr-FR" sz="1400" i="1" kern="1200" dirty="0" smtClean="0">
                <a:solidFill>
                  <a:schemeClr val="accent6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rPr>
              <a:t>Intégration de la surveillance de la REDD+ par les collectivités au système de surveillance national (ou d’échelle comparable)</a:t>
            </a:r>
            <a:endParaRPr lang="fr-BE" sz="1400" i="1" kern="1200" dirty="0" smtClean="0">
              <a:solidFill>
                <a:schemeClr val="accent6">
                  <a:lumMod val="50000"/>
                  <a:lumOff val="50000"/>
                </a:schemeClr>
              </a:solidFill>
              <a:latin typeface="Calibri" panose="020F0502020204030204" pitchFamily="34" charset="0"/>
              <a:ea typeface="+mn-ea"/>
              <a:cs typeface="+mn-cs"/>
            </a:endParaRPr>
          </a:p>
          <a:p>
            <a:pPr>
              <a:lnSpc>
                <a:spcPts val="1800"/>
              </a:lnSpc>
            </a:pPr>
            <a:r>
              <a:rPr lang="fr-BE" sz="1400" i="1" dirty="0" smtClean="0">
                <a:solidFill>
                  <a:schemeClr val="accent6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Matériels de formation REDD+ mis au point par GOFC-GOLD, Université de Wageningen, FCPF Banque mondiale</a:t>
            </a:r>
            <a:endParaRPr lang="en-GB" sz="1400" i="1" dirty="0" smtClean="0">
              <a:solidFill>
                <a:schemeClr val="accent6">
                  <a:lumMod val="50000"/>
                  <a:lumOff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1" name="Chevron 10"/>
          <p:cNvSpPr/>
          <p:nvPr userDrawn="1"/>
        </p:nvSpPr>
        <p:spPr>
          <a:xfrm>
            <a:off x="492412" y="6198880"/>
            <a:ext cx="425558" cy="179648"/>
          </a:xfrm>
          <a:prstGeom prst="chevron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2" name="TextBox 11"/>
          <p:cNvSpPr txBox="1"/>
          <p:nvPr userDrawn="1"/>
        </p:nvSpPr>
        <p:spPr>
          <a:xfrm>
            <a:off x="8355699" y="6376037"/>
            <a:ext cx="561976" cy="2973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fld id="{523FA82C-FC15-4F8C-9865-B5B8DD09C3CB}" type="slidenum">
              <a:rPr lang="en-GB" sz="1200" smtClean="0">
                <a:solidFill>
                  <a:schemeClr val="accent2">
                    <a:lumMod val="75000"/>
                  </a:schemeClr>
                </a:solidFill>
                <a:latin typeface="Verdana" pitchFamily="34" charset="0"/>
              </a:rPr>
              <a:t>‹#›</a:t>
            </a:fld>
            <a:endParaRPr lang="en-GB" sz="1200" dirty="0" err="1" smtClean="0">
              <a:solidFill>
                <a:schemeClr val="accent2">
                  <a:lumMod val="75000"/>
                </a:schemeClr>
              </a:solidFill>
              <a:latin typeface="Verdana" pitchFamily="34" charset="0"/>
            </a:endParaRPr>
          </a:p>
        </p:txBody>
      </p:sp>
      <p:cxnSp>
        <p:nvCxnSpPr>
          <p:cNvPr id="13" name="Rechte verbindingslijn 8"/>
          <p:cNvCxnSpPr/>
          <p:nvPr userDrawn="1"/>
        </p:nvCxnSpPr>
        <p:spPr>
          <a:xfrm>
            <a:off x="374177" y="6051788"/>
            <a:ext cx="8543498" cy="0"/>
          </a:xfrm>
          <a:prstGeom prst="line">
            <a:avLst/>
          </a:prstGeom>
          <a:ln w="15875">
            <a:solidFill>
              <a:schemeClr val="tx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17" r:id="rId10"/>
    <p:sldLayoutId id="2147483718" r:id="rId11"/>
    <p:sldLayoutId id="2147483719" r:id="rId12"/>
    <p:sldLayoutId id="2147483720" r:id="rId13"/>
    <p:sldLayoutId id="2147483721" r:id="rId14"/>
    <p:sldLayoutId id="2147483722" r:id="rId15"/>
    <p:sldLayoutId id="2147483723" r:id="rId16"/>
    <p:sldLayoutId id="2147483724" r:id="rId17"/>
    <p:sldLayoutId id="2147483725" r:id="rId18"/>
    <p:sldLayoutId id="2147483726" r:id="rId19"/>
    <p:sldLayoutId id="2147483735" r:id="rId20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ts val="4000"/>
        </a:lnSpc>
        <a:spcBef>
          <a:spcPct val="0"/>
        </a:spcBef>
        <a:spcAft>
          <a:spcPct val="0"/>
        </a:spcAft>
        <a:defRPr sz="3000" kern="1200">
          <a:solidFill>
            <a:schemeClr val="bg2"/>
          </a:solidFill>
          <a:latin typeface="Verdana" pitchFamily="34" charset="0"/>
          <a:ea typeface="+mj-ea"/>
          <a:cs typeface="+mj-cs"/>
        </a:defRPr>
      </a:lvl1pPr>
      <a:lvl2pPr algn="l" rtl="0" eaLnBrk="0" fontAlgn="base" hangingPunct="0">
        <a:lnSpc>
          <a:spcPts val="4000"/>
        </a:lnSpc>
        <a:spcBef>
          <a:spcPct val="0"/>
        </a:spcBef>
        <a:spcAft>
          <a:spcPct val="0"/>
        </a:spcAft>
        <a:defRPr sz="3000">
          <a:solidFill>
            <a:schemeClr val="bg2"/>
          </a:solidFill>
          <a:latin typeface="Verdana" pitchFamily="34" charset="0"/>
        </a:defRPr>
      </a:lvl2pPr>
      <a:lvl3pPr algn="l" rtl="0" eaLnBrk="0" fontAlgn="base" hangingPunct="0">
        <a:lnSpc>
          <a:spcPts val="4000"/>
        </a:lnSpc>
        <a:spcBef>
          <a:spcPct val="0"/>
        </a:spcBef>
        <a:spcAft>
          <a:spcPct val="0"/>
        </a:spcAft>
        <a:defRPr sz="3000">
          <a:solidFill>
            <a:schemeClr val="bg2"/>
          </a:solidFill>
          <a:latin typeface="Verdana" pitchFamily="34" charset="0"/>
        </a:defRPr>
      </a:lvl3pPr>
      <a:lvl4pPr algn="l" rtl="0" eaLnBrk="0" fontAlgn="base" hangingPunct="0">
        <a:lnSpc>
          <a:spcPts val="4000"/>
        </a:lnSpc>
        <a:spcBef>
          <a:spcPct val="0"/>
        </a:spcBef>
        <a:spcAft>
          <a:spcPct val="0"/>
        </a:spcAft>
        <a:defRPr sz="3000">
          <a:solidFill>
            <a:schemeClr val="bg2"/>
          </a:solidFill>
          <a:latin typeface="Verdana" pitchFamily="34" charset="0"/>
        </a:defRPr>
      </a:lvl4pPr>
      <a:lvl5pPr algn="l" rtl="0" eaLnBrk="0" fontAlgn="base" hangingPunct="0">
        <a:lnSpc>
          <a:spcPts val="4000"/>
        </a:lnSpc>
        <a:spcBef>
          <a:spcPct val="0"/>
        </a:spcBef>
        <a:spcAft>
          <a:spcPct val="0"/>
        </a:spcAft>
        <a:defRPr sz="3000">
          <a:solidFill>
            <a:schemeClr val="bg2"/>
          </a:solidFill>
          <a:latin typeface="Verdana" pitchFamily="34" charset="0"/>
        </a:defRPr>
      </a:lvl5pPr>
      <a:lvl6pPr marL="457200" algn="l" rtl="0" fontAlgn="base">
        <a:lnSpc>
          <a:spcPts val="4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6pPr>
      <a:lvl7pPr marL="914400" algn="l" rtl="0" fontAlgn="base">
        <a:lnSpc>
          <a:spcPts val="4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7pPr>
      <a:lvl8pPr marL="1371600" algn="l" rtl="0" fontAlgn="base">
        <a:lnSpc>
          <a:spcPts val="4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8pPr>
      <a:lvl9pPr marL="1828800" algn="l" rtl="0" fontAlgn="base">
        <a:lnSpc>
          <a:spcPts val="4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9pPr>
    </p:titleStyle>
    <p:bodyStyle>
      <a:lvl1pPr marL="252413" indent="-252413" algn="l" rtl="0" eaLnBrk="0" fontAlgn="base" hangingPunct="0">
        <a:lnSpc>
          <a:spcPts val="2500"/>
        </a:lnSpc>
        <a:spcBef>
          <a:spcPts val="1200"/>
        </a:spcBef>
        <a:spcAft>
          <a:spcPct val="0"/>
        </a:spcAft>
        <a:buClr>
          <a:schemeClr val="bg2"/>
        </a:buClr>
        <a:buSzPct val="140000"/>
        <a:buFont typeface="Wingdings" pitchFamily="2" charset="2"/>
        <a:buChar char="§"/>
        <a:defRPr sz="2200" kern="1200">
          <a:solidFill>
            <a:schemeClr val="bg2"/>
          </a:solidFill>
          <a:latin typeface="Verdana" pitchFamily="34" charset="0"/>
          <a:ea typeface="+mn-ea"/>
          <a:cs typeface="+mn-cs"/>
        </a:defRPr>
      </a:lvl1pPr>
      <a:lvl2pPr marL="982663" indent="-285750" algn="l" rtl="0" eaLnBrk="0" fontAlgn="base" hangingPunct="0">
        <a:lnSpc>
          <a:spcPts val="2500"/>
        </a:lnSpc>
        <a:spcBef>
          <a:spcPts val="1000"/>
        </a:spcBef>
        <a:spcAft>
          <a:spcPct val="0"/>
        </a:spcAft>
        <a:buClr>
          <a:schemeClr val="bg2"/>
        </a:buClr>
        <a:buSzPct val="115000"/>
        <a:buFont typeface="Verdana" pitchFamily="34" charset="0"/>
        <a:buChar char="●"/>
        <a:defRPr sz="2200" kern="1200">
          <a:solidFill>
            <a:schemeClr val="bg2"/>
          </a:solidFill>
          <a:latin typeface="Verdana" pitchFamily="34" charset="0"/>
          <a:ea typeface="+mn-ea"/>
          <a:cs typeface="+mn-cs"/>
        </a:defRPr>
      </a:lvl2pPr>
      <a:lvl3pPr marL="1879600" indent="-319088" algn="l" rtl="0" eaLnBrk="0" fontAlgn="base" hangingPunct="0">
        <a:lnSpc>
          <a:spcPts val="2500"/>
        </a:lnSpc>
        <a:spcBef>
          <a:spcPts val="1000"/>
        </a:spcBef>
        <a:spcAft>
          <a:spcPct val="0"/>
        </a:spcAft>
        <a:buSzPct val="115000"/>
        <a:buFont typeface="Verdana" pitchFamily="34" charset="0"/>
        <a:buChar char="●"/>
        <a:defRPr sz="2200" kern="1200">
          <a:solidFill>
            <a:schemeClr val="bg2"/>
          </a:solidFill>
          <a:latin typeface="Verdana" pitchFamily="34" charset="0"/>
          <a:ea typeface="+mn-ea"/>
          <a:cs typeface="+mn-cs"/>
        </a:defRPr>
      </a:lvl3pPr>
      <a:lvl4pPr marL="2692400" indent="-360363" algn="l" rtl="0" eaLnBrk="0" fontAlgn="base" hangingPunct="0">
        <a:lnSpc>
          <a:spcPts val="2500"/>
        </a:lnSpc>
        <a:spcBef>
          <a:spcPct val="20000"/>
        </a:spcBef>
        <a:spcAft>
          <a:spcPct val="0"/>
        </a:spcAft>
        <a:buSzPct val="115000"/>
        <a:buFont typeface="Verdana" pitchFamily="34" charset="0"/>
        <a:buChar char="●"/>
        <a:defRPr sz="2200" kern="1200">
          <a:solidFill>
            <a:schemeClr val="bg2"/>
          </a:solidFill>
          <a:latin typeface="Verdana" pitchFamily="34" charset="0"/>
          <a:ea typeface="+mn-ea"/>
          <a:cs typeface="+mn-cs"/>
        </a:defRPr>
      </a:lvl4pPr>
      <a:lvl5pPr marL="3405188" indent="-352425" algn="l" rtl="0" eaLnBrk="0" fontAlgn="base" hangingPunct="0">
        <a:lnSpc>
          <a:spcPts val="2500"/>
        </a:lnSpc>
        <a:spcBef>
          <a:spcPct val="20000"/>
        </a:spcBef>
        <a:spcAft>
          <a:spcPct val="0"/>
        </a:spcAft>
        <a:buSzPct val="115000"/>
        <a:buFont typeface="Verdana" pitchFamily="34" charset="0"/>
        <a:buChar char="●"/>
        <a:defRPr sz="2200" kern="1200">
          <a:solidFill>
            <a:schemeClr val="bg2"/>
          </a:solidFill>
          <a:latin typeface="Verdana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xs.utwente.nl/owa/redir.aspx?C=bzDM56l6EUG-drW8nw0C_J9kQ7BsxtAI0p0y9bTUo_oh_XUWmkBCNLoxU6vjeqMcu43n3RrO6ag.&amp;URL=http://www.youtube.com/watch?v=VjfTF9sVtxo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121702"/>
            <a:ext cx="9144000" cy="1676936"/>
          </a:xfrm>
        </p:spPr>
        <p:txBody>
          <a:bodyPr/>
          <a:lstStyle/>
          <a:p>
            <a:pPr eaLnBrk="1" hangingPunct="1">
              <a:defRPr/>
            </a:pPr>
            <a:r>
              <a:rPr lang="fr-FR" sz="2800" b="0" i="0" u="none" baseline="0" dirty="0"/>
              <a:t>Module 2.4 </a:t>
            </a:r>
            <a:r>
              <a:rPr lang="fr-FR" sz="2800" b="0" i="0" u="none" baseline="0" dirty="0" smtClean="0"/>
              <a:t>– </a:t>
            </a:r>
            <a:r>
              <a:rPr lang="fr-FR" sz="2800" dirty="0" smtClean="0"/>
              <a:t>Intégration </a:t>
            </a:r>
            <a:r>
              <a:rPr lang="fr-FR" sz="2800" dirty="0"/>
              <a:t>de la surveillance de la REDD+ par les collectivités au système de surveillance national (ou </a:t>
            </a:r>
            <a:r>
              <a:rPr lang="fr-FR" sz="2800" dirty="0" smtClean="0"/>
              <a:t>d’échelle comparable)</a:t>
            </a:r>
            <a:endParaRPr lang="fr-FR" sz="2800" dirty="0"/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10"/>
          </p:nvPr>
        </p:nvSpPr>
        <p:spPr>
          <a:xfrm>
            <a:off x="420687" y="2232025"/>
            <a:ext cx="4710113" cy="3363913"/>
          </a:xfrm>
        </p:spPr>
        <p:txBody>
          <a:bodyPr/>
          <a:lstStyle/>
          <a:p>
            <a:pPr algn="l" rtl="0" eaLnBrk="1" hangingPunct="1">
              <a:lnSpc>
                <a:spcPct val="100000"/>
              </a:lnSpc>
              <a:buFont typeface="Wingdings" pitchFamily="2" charset="2"/>
              <a:buNone/>
              <a:defRPr/>
            </a:pPr>
            <a:r>
              <a:rPr lang="fr-FR" sz="1600" b="0" i="1" u="none" baseline="0" dirty="0" smtClean="0"/>
              <a:t>Auteurs</a:t>
            </a:r>
            <a:r>
              <a:rPr lang="fr-FR" sz="1600" b="0" i="1" u="none" baseline="0" dirty="0"/>
              <a:t> :</a:t>
            </a:r>
          </a:p>
          <a:p>
            <a:pPr marL="447675" lvl="1" indent="3175" algn="l" rtl="0" eaLnBrk="1" hangingPunct="1">
              <a:lnSpc>
                <a:spcPct val="100000"/>
              </a:lnSpc>
              <a:buNone/>
              <a:defRPr/>
            </a:pPr>
            <a:r>
              <a:rPr lang="fr-FR" sz="1400" b="0" i="0" u="none" baseline="0" dirty="0"/>
              <a:t>Margaret </a:t>
            </a:r>
            <a:r>
              <a:rPr lang="fr-FR" sz="1400" b="0" i="0" u="none" baseline="0" dirty="0" err="1"/>
              <a:t>Skutsch</a:t>
            </a:r>
            <a:r>
              <a:rPr lang="fr-FR" sz="1400" b="0" i="0" u="none" baseline="0" dirty="0"/>
              <a:t>, </a:t>
            </a:r>
            <a:r>
              <a:rPr lang="fr-FR" sz="1400" b="0" i="0" u="none" baseline="0" dirty="0" err="1"/>
              <a:t>Universidad</a:t>
            </a:r>
            <a:r>
              <a:rPr lang="fr-FR" sz="1400" b="0" i="0" u="none" baseline="0" dirty="0"/>
              <a:t> </a:t>
            </a:r>
            <a:r>
              <a:rPr lang="fr-FR" sz="1400" b="0" i="0" u="none" baseline="0" dirty="0" err="1" smtClean="0"/>
              <a:t>Nacional</a:t>
            </a:r>
            <a:r>
              <a:rPr lang="fr-FR" sz="1400" dirty="0"/>
              <a:t> </a:t>
            </a:r>
            <a:r>
              <a:rPr lang="fr-FR" sz="1400" b="0" i="0" u="none" baseline="0" dirty="0" err="1" smtClean="0"/>
              <a:t>Autónoma</a:t>
            </a:r>
            <a:r>
              <a:rPr lang="fr-FR" sz="1400" b="0" i="0" u="none" baseline="0" dirty="0" smtClean="0"/>
              <a:t> </a:t>
            </a:r>
            <a:r>
              <a:rPr lang="fr-FR" sz="1400" b="0" i="0" u="none" baseline="0" dirty="0"/>
              <a:t>de Mexico</a:t>
            </a:r>
          </a:p>
          <a:p>
            <a:pPr marL="447675" lvl="1" indent="3175" algn="l" rtl="0" eaLnBrk="1" hangingPunct="1">
              <a:lnSpc>
                <a:spcPct val="100000"/>
              </a:lnSpc>
              <a:buNone/>
              <a:defRPr/>
            </a:pPr>
            <a:r>
              <a:rPr lang="fr-FR" sz="1400" b="0" i="0" u="none" baseline="0" dirty="0"/>
              <a:t>Arturo </a:t>
            </a:r>
            <a:r>
              <a:rPr lang="fr-FR" sz="1400" b="0" i="0" u="none" baseline="0" dirty="0" err="1"/>
              <a:t>Balderas</a:t>
            </a:r>
            <a:r>
              <a:rPr lang="fr-FR" sz="1400" b="0" i="0" u="none" baseline="0" dirty="0"/>
              <a:t> Torres, </a:t>
            </a:r>
            <a:r>
              <a:rPr lang="fr-FR" sz="1400" b="0" i="0" u="none" baseline="0" dirty="0" err="1"/>
              <a:t>Universidad</a:t>
            </a:r>
            <a:r>
              <a:rPr lang="fr-FR" sz="1400" b="0" i="0" u="none" baseline="0" dirty="0"/>
              <a:t> </a:t>
            </a:r>
            <a:r>
              <a:rPr lang="fr-FR" sz="1400" b="0" i="0" u="none" baseline="0" dirty="0" err="1" smtClean="0"/>
              <a:t>Nacional</a:t>
            </a:r>
            <a:r>
              <a:rPr lang="fr-FR" sz="1400" b="0" i="0" u="none" baseline="0" dirty="0" smtClean="0"/>
              <a:t> </a:t>
            </a:r>
            <a:r>
              <a:rPr lang="fr-FR" sz="1400" b="0" i="0" u="none" baseline="0" dirty="0" err="1" smtClean="0"/>
              <a:t>Autónoma</a:t>
            </a:r>
            <a:r>
              <a:rPr lang="fr-FR" sz="1400" b="0" i="0" u="none" baseline="0" dirty="0" smtClean="0"/>
              <a:t> </a:t>
            </a:r>
            <a:r>
              <a:rPr lang="fr-FR" sz="1400" b="0" i="0" u="none" baseline="0" dirty="0"/>
              <a:t>de Mexico</a:t>
            </a:r>
            <a:r>
              <a:rPr lang="fr-FR" sz="1400" dirty="0"/>
              <a:t/>
            </a:r>
            <a:br>
              <a:rPr lang="fr-FR" sz="1400" dirty="0"/>
            </a:br>
            <a:endParaRPr lang="fr-FR" sz="1400" dirty="0" smtClean="0"/>
          </a:p>
          <a:p>
            <a:pPr marL="0" indent="0" algn="l" rtl="0" eaLnBrk="1" hangingPunct="1">
              <a:lnSpc>
                <a:spcPct val="100000"/>
              </a:lnSpc>
              <a:buFont typeface="Wingdings" pitchFamily="2" charset="2"/>
              <a:buNone/>
              <a:defRPr/>
            </a:pPr>
            <a:r>
              <a:rPr lang="fr-FR" sz="2000" b="1" i="0" u="none" baseline="0" dirty="0" smtClean="0"/>
              <a:t>Exemple national</a:t>
            </a:r>
          </a:p>
          <a:p>
            <a:pPr marL="0" indent="0" algn="l" rtl="0" eaLnBrk="1" hangingPunct="1">
              <a:lnSpc>
                <a:spcPct val="100000"/>
              </a:lnSpc>
              <a:buFont typeface="Wingdings" pitchFamily="2" charset="2"/>
              <a:buNone/>
              <a:defRPr/>
            </a:pPr>
            <a:endParaRPr lang="fr-FR" sz="2000" b="1" dirty="0"/>
          </a:p>
          <a:p>
            <a:pPr marL="0" indent="0" algn="l" rtl="0" eaLnBrk="1" hangingPunct="1">
              <a:lnSpc>
                <a:spcPct val="100000"/>
              </a:lnSpc>
              <a:buFont typeface="Wingdings" pitchFamily="2" charset="2"/>
              <a:buNone/>
              <a:defRPr/>
            </a:pPr>
            <a:r>
              <a:rPr lang="fr-FR" sz="2000" i="0" u="none" baseline="0" dirty="0" smtClean="0"/>
              <a:t>Népal</a:t>
            </a:r>
            <a:endParaRPr lang="fr-FR" sz="2000" i="0" u="none" baseline="0" dirty="0"/>
          </a:p>
        </p:txBody>
      </p:sp>
      <p:pic>
        <p:nvPicPr>
          <p:cNvPr id="12294" name="Picture 1" descr="C:\Users\Eigenaar\Documents\WUR_GOFC_GOLD\Training material GOFC-GOLD\Images ppts\Selected Pics\P624015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2180" y="2546350"/>
            <a:ext cx="3709988" cy="278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42874" y="5762625"/>
            <a:ext cx="8780585" cy="8988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fr-FR"/>
          </a:p>
        </p:txBody>
      </p:sp>
      <p:pic>
        <p:nvPicPr>
          <p:cNvPr id="6" name="Picture 5"/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47" r="65233"/>
          <a:stretch/>
        </p:blipFill>
        <p:spPr bwMode="hidden">
          <a:xfrm>
            <a:off x="0" y="6209732"/>
            <a:ext cx="3179135" cy="648267"/>
          </a:xfrm>
          <a:prstGeom prst="rect">
            <a:avLst/>
          </a:prstGeom>
        </p:spPr>
      </p:pic>
      <p:pic>
        <p:nvPicPr>
          <p:cNvPr id="8" name="Picture 7" descr="GOFC-Gold Tray cover only 2010_200dpi"/>
          <p:cNvPicPr/>
          <p:nvPr/>
        </p:nvPicPr>
        <p:blipFill>
          <a:blip r:embed="rId4" cstate="print"/>
          <a:srcRect l="20703" t="85967" r="20917" b="3633"/>
          <a:stretch>
            <a:fillRect/>
          </a:stretch>
        </p:blipFill>
        <p:spPr bwMode="auto">
          <a:xfrm>
            <a:off x="3117735" y="6209732"/>
            <a:ext cx="2543690" cy="451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Afbeelding 11" descr="logo_WB FCPF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22523" y="5994951"/>
            <a:ext cx="972687" cy="710810"/>
          </a:xfrm>
          <a:prstGeom prst="rect">
            <a:avLst/>
          </a:prstGeom>
        </p:spPr>
      </p:pic>
      <p:cxnSp>
        <p:nvCxnSpPr>
          <p:cNvPr id="10" name="Rechte verbindingslijn 8"/>
          <p:cNvCxnSpPr/>
          <p:nvPr/>
        </p:nvCxnSpPr>
        <p:spPr>
          <a:xfrm>
            <a:off x="374177" y="5851763"/>
            <a:ext cx="8543498" cy="0"/>
          </a:xfrm>
          <a:prstGeom prst="line">
            <a:avLst/>
          </a:prstGeom>
          <a:ln w="15875">
            <a:solidFill>
              <a:schemeClr val="tx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 flipH="1">
            <a:off x="7134224" y="5477560"/>
            <a:ext cx="172794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>
              <a:lnSpc>
                <a:spcPts val="1800"/>
              </a:lnSpc>
            </a:pPr>
            <a:r>
              <a:rPr lang="fr-FR" sz="1200" b="0" i="0" u="none" baseline="0">
                <a:latin typeface="Verdana" pitchFamily="34" charset="0"/>
              </a:rPr>
              <a:t>V1, mai 2015 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63042" y="6080676"/>
            <a:ext cx="1499126" cy="440638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13" name="Rectangle 12"/>
          <p:cNvSpPr/>
          <p:nvPr/>
        </p:nvSpPr>
        <p:spPr>
          <a:xfrm>
            <a:off x="7276666" y="6479523"/>
            <a:ext cx="172034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fr-FR" sz="1100" b="0" i="0" u="none" baseline="0">
                <a:solidFill>
                  <a:schemeClr val="accent6"/>
                </a:solidFill>
              </a:rPr>
              <a:t>Licence Creative Commons</a:t>
            </a:r>
            <a:endParaRPr lang="fr-FR" sz="1100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791650"/>
          </a:xfrm>
        </p:spPr>
        <p:txBody>
          <a:bodyPr/>
          <a:lstStyle/>
          <a:p>
            <a:pPr eaLnBrk="1" hangingPunct="1">
              <a:defRPr/>
            </a:pPr>
            <a:r>
              <a:rPr lang="fr-FR" dirty="0"/>
              <a:t>Informations de base</a:t>
            </a:r>
          </a:p>
        </p:txBody>
      </p:sp>
      <p:sp>
        <p:nvSpPr>
          <p:cNvPr id="18437" name="2 Marcador de texto"/>
          <p:cNvSpPr>
            <a:spLocks noGrp="1"/>
          </p:cNvSpPr>
          <p:nvPr>
            <p:ph type="body" sz="quarter" idx="10"/>
          </p:nvPr>
        </p:nvSpPr>
        <p:spPr>
          <a:xfrm>
            <a:off x="420688" y="1282700"/>
            <a:ext cx="8521700" cy="4641850"/>
          </a:xfrm>
        </p:spPr>
        <p:txBody>
          <a:bodyPr/>
          <a:lstStyle/>
          <a:p>
            <a:pPr algn="l" rtl="0" eaLnBrk="1" hangingPunct="1"/>
            <a:r>
              <a:rPr lang="fr-FR" sz="2400" b="0" i="0" u="none" baseline="0" dirty="0"/>
              <a:t>Un rapport sur les stocks de carbone évoqués dans le présent projet </a:t>
            </a:r>
            <a:r>
              <a:rPr lang="fr-FR" sz="2400" b="0" i="0" u="none" baseline="0" dirty="0" smtClean="0"/>
              <a:t>est disponible à </a:t>
            </a:r>
            <a:r>
              <a:rPr lang="fr-FR" sz="2400" b="0" i="0" u="none" baseline="0" dirty="0"/>
              <a:t>:  </a:t>
            </a:r>
          </a:p>
          <a:p>
            <a:pPr algn="l" rtl="0" eaLnBrk="1" hangingPunct="1">
              <a:buFont typeface="Wingdings" pitchFamily="2" charset="2"/>
              <a:buNone/>
            </a:pPr>
            <a:r>
              <a:rPr lang="fr-FR" sz="1400" b="0" i="0" u="none" baseline="0" dirty="0"/>
              <a:t>    http://www.ansab.org/publication/forest-carbon-stock-in-community-forests-in-three-watersheds-ludikhola-kayarkhola-and-charnawati/ </a:t>
            </a:r>
          </a:p>
          <a:p>
            <a:pPr eaLnBrk="1" hangingPunct="1"/>
            <a:r>
              <a:rPr lang="fr-FR" sz="2400" b="0" i="0" u="none" baseline="0" dirty="0"/>
              <a:t>Le guide </a:t>
            </a:r>
            <a:r>
              <a:rPr lang="fr-FR" sz="2400" b="0" i="0" u="none" baseline="0" dirty="0" smtClean="0"/>
              <a:t>de l’évaluation du </a:t>
            </a:r>
            <a:r>
              <a:rPr lang="fr-FR" sz="2400" b="0" i="0" u="none" baseline="0" dirty="0"/>
              <a:t>carbone </a:t>
            </a:r>
            <a:r>
              <a:rPr lang="fr-FR" sz="2400" b="0" i="0" u="none" baseline="0" dirty="0" smtClean="0"/>
              <a:t>par </a:t>
            </a:r>
            <a:r>
              <a:rPr lang="fr-FR" sz="2400" b="0" i="0" u="none" baseline="0" dirty="0"/>
              <a:t>les </a:t>
            </a:r>
            <a:r>
              <a:rPr lang="fr-FR" sz="2400" b="0" i="0" u="none" baseline="0" dirty="0" smtClean="0"/>
              <a:t>collectivités </a:t>
            </a:r>
            <a:r>
              <a:rPr lang="fr-FR" sz="2400" b="0" i="0" u="none" baseline="0" dirty="0"/>
              <a:t>dans le cadre du présent projet </a:t>
            </a:r>
            <a:r>
              <a:rPr lang="fr-FR" sz="2400" dirty="0"/>
              <a:t>est disponible </a:t>
            </a:r>
            <a:r>
              <a:rPr lang="fr-FR" sz="2400" dirty="0" smtClean="0"/>
              <a:t>à l’adresse </a:t>
            </a:r>
            <a:r>
              <a:rPr lang="fr-FR" sz="2400" b="0" i="0" u="none" baseline="0" dirty="0"/>
              <a:t>: </a:t>
            </a:r>
          </a:p>
          <a:p>
            <a:pPr algn="l" rtl="0" eaLnBrk="1" hangingPunct="1">
              <a:buFont typeface="Wingdings" pitchFamily="2" charset="2"/>
              <a:buNone/>
            </a:pPr>
            <a:r>
              <a:rPr lang="fr-FR" sz="1400" b="0" i="0" u="none" baseline="0" dirty="0"/>
              <a:t>     http://www.forestrynepal.org/publications/book/4772</a:t>
            </a:r>
          </a:p>
          <a:p>
            <a:pPr algn="l" rtl="0" eaLnBrk="1" hangingPunct="1"/>
            <a:endParaRPr lang="fr-FR" altLang="en-US" sz="2400" dirty="0" smtClean="0"/>
          </a:p>
          <a:p>
            <a:pPr algn="l" rtl="0" eaLnBrk="1" hangingPunct="1"/>
            <a:endParaRPr lang="fr-FR" alt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3749986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1642" y="240821"/>
            <a:ext cx="8442796" cy="791650"/>
          </a:xfrm>
        </p:spPr>
        <p:txBody>
          <a:bodyPr/>
          <a:lstStyle/>
          <a:p>
            <a:pPr algn="l" rtl="0" eaLnBrk="1" hangingPunct="1">
              <a:defRPr/>
            </a:pPr>
            <a:r>
              <a:rPr lang="fr-FR" b="0" i="0" u="none" baseline="0" dirty="0"/>
              <a:t>Gestion </a:t>
            </a:r>
            <a:r>
              <a:rPr lang="fr-FR" b="0" i="0" u="none" baseline="0" dirty="0" smtClean="0"/>
              <a:t>communautaire des </a:t>
            </a:r>
            <a:r>
              <a:rPr lang="fr-FR" b="0" i="0" u="none" baseline="0" dirty="0"/>
              <a:t>forêts</a:t>
            </a:r>
            <a:endParaRPr lang="fr-FR" dirty="0"/>
          </a:p>
        </p:txBody>
      </p:sp>
      <p:sp>
        <p:nvSpPr>
          <p:cNvPr id="13317" name="2 Marcador de texto"/>
          <p:cNvSpPr>
            <a:spLocks noGrp="1"/>
          </p:cNvSpPr>
          <p:nvPr>
            <p:ph type="body" sz="quarter" idx="10"/>
          </p:nvPr>
        </p:nvSpPr>
        <p:spPr>
          <a:xfrm>
            <a:off x="420688" y="1158000"/>
            <a:ext cx="8320087" cy="4784725"/>
          </a:xfrm>
        </p:spPr>
        <p:txBody>
          <a:bodyPr/>
          <a:lstStyle/>
          <a:p>
            <a:pPr eaLnBrk="1" hangingPunct="1"/>
            <a:r>
              <a:rPr lang="fr-FR" sz="1700" b="0" i="0" u="none" baseline="0" dirty="0"/>
              <a:t>Le Népal a une longue expérience de la gestion communautaire des forêts puisque </a:t>
            </a:r>
            <a:r>
              <a:rPr lang="fr-FR" sz="1700" dirty="0"/>
              <a:t>la population </a:t>
            </a:r>
            <a:r>
              <a:rPr lang="fr-FR" sz="1700" dirty="0" smtClean="0"/>
              <a:t>locale administre 25 </a:t>
            </a:r>
            <a:r>
              <a:rPr lang="fr-FR" sz="1700" b="0" i="0" u="none" baseline="0" dirty="0"/>
              <a:t>% de cette </a:t>
            </a:r>
            <a:r>
              <a:rPr lang="fr-FR" sz="1700" b="0" i="0" u="none" baseline="0" dirty="0" smtClean="0"/>
              <a:t>ressource.</a:t>
            </a:r>
            <a:endParaRPr lang="fr-FR" altLang="en-US" sz="1700" dirty="0" smtClean="0"/>
          </a:p>
          <a:p>
            <a:pPr algn="l" rtl="0" eaLnBrk="1" hangingPunct="1"/>
            <a:r>
              <a:rPr lang="fr-FR" sz="1700" b="0" i="0" u="none" baseline="0" dirty="0"/>
              <a:t>La gestion intervient à l'échelon du sous-village, par le biais </a:t>
            </a:r>
            <a:r>
              <a:rPr lang="fr-FR" sz="1700" b="0" i="0" u="none" baseline="0" dirty="0" smtClean="0"/>
              <a:t>des </a:t>
            </a:r>
            <a:r>
              <a:rPr lang="fr-FR" sz="1700" b="0" i="0" u="none" baseline="0" dirty="0"/>
              <a:t>« groupes d'utilisateurs des forêts » (</a:t>
            </a:r>
            <a:r>
              <a:rPr lang="fr-FR" sz="1700" b="0" i="0" u="none" baseline="0" dirty="0" err="1"/>
              <a:t>FUG</a:t>
            </a:r>
            <a:r>
              <a:rPr lang="fr-FR" sz="1700" b="0" i="0" u="none" baseline="0" dirty="0"/>
              <a:t>)  constitués d'environ 10 à 25 familles.</a:t>
            </a:r>
            <a:endParaRPr lang="fr-FR" altLang="en-US" sz="1700" dirty="0" smtClean="0"/>
          </a:p>
          <a:p>
            <a:pPr lvl="1" algn="l" rtl="0" eaLnBrk="1" hangingPunct="1"/>
            <a:r>
              <a:rPr lang="fr-FR" sz="1700" b="0" i="0" u="none" baseline="0" dirty="0"/>
              <a:t>Les FUG sont des organisations autonomes </a:t>
            </a:r>
            <a:r>
              <a:rPr lang="fr-FR" sz="1700" b="0" i="0" u="none" baseline="0" dirty="0" smtClean="0"/>
              <a:t>sur le plan financier et administratif.</a:t>
            </a:r>
            <a:endParaRPr lang="fr-FR" altLang="en-US" sz="1700" dirty="0" smtClean="0"/>
          </a:p>
          <a:p>
            <a:pPr lvl="1" algn="l" rtl="0" eaLnBrk="1" hangingPunct="1"/>
            <a:r>
              <a:rPr lang="fr-FR" sz="1700" b="0" i="0" u="none" baseline="0" dirty="0"/>
              <a:t>Chaque </a:t>
            </a:r>
            <a:r>
              <a:rPr lang="fr-FR" sz="1700" b="0" i="0" u="none" baseline="0" dirty="0" err="1"/>
              <a:t>FUG</a:t>
            </a:r>
            <a:r>
              <a:rPr lang="fr-FR" sz="1700" b="0" i="0" u="none" baseline="0" dirty="0"/>
              <a:t> se voit octroyer une certaine portion de forêt ; chaque famille a droit à des quotas de produits forestiers et est parfois </a:t>
            </a:r>
            <a:r>
              <a:rPr lang="fr-FR" sz="1700" b="0" i="0" u="none" baseline="0" dirty="0" smtClean="0"/>
              <a:t>tenue de respecter des restrictions </a:t>
            </a:r>
            <a:r>
              <a:rPr lang="fr-FR" sz="1700" b="0" i="0" u="none" baseline="0" dirty="0"/>
              <a:t>saisonnières.</a:t>
            </a:r>
            <a:endParaRPr lang="fr-FR" altLang="en-US" sz="1700" dirty="0" smtClean="0"/>
          </a:p>
          <a:p>
            <a:pPr algn="l" rtl="0" eaLnBrk="1" hangingPunct="1"/>
            <a:r>
              <a:rPr lang="fr-FR" sz="1700" b="0" i="0" u="none" baseline="0" dirty="0"/>
              <a:t>Dans ces zones, </a:t>
            </a:r>
            <a:r>
              <a:rPr lang="fr-FR" sz="1700" b="0" i="0" u="none" baseline="0" dirty="0" smtClean="0"/>
              <a:t>le déboisement </a:t>
            </a:r>
            <a:r>
              <a:rPr lang="fr-FR" sz="1700" b="0" i="0" u="none" baseline="0" dirty="0"/>
              <a:t>et la dégradation </a:t>
            </a:r>
            <a:r>
              <a:rPr lang="fr-FR" sz="1700" b="0" i="0" u="none" baseline="0" dirty="0" smtClean="0"/>
              <a:t>des forêts ont pris fin et </a:t>
            </a:r>
            <a:r>
              <a:rPr lang="fr-FR" sz="1700" b="0" i="0" u="none" baseline="0" dirty="0"/>
              <a:t>les forêts commencent à repousser </a:t>
            </a:r>
            <a:r>
              <a:rPr lang="fr-FR" sz="1700" b="0" i="0" u="none" baseline="0" dirty="0" smtClean="0"/>
              <a:t>(augmentation des </a:t>
            </a:r>
            <a:r>
              <a:rPr lang="fr-FR" sz="1700" b="0" i="0" u="none" baseline="0" dirty="0"/>
              <a:t>stocks de carbone forestier).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1288646"/>
          </a:xfrm>
        </p:spPr>
        <p:txBody>
          <a:bodyPr/>
          <a:lstStyle/>
          <a:p>
            <a:pPr algn="l" rtl="0" eaLnBrk="1" hangingPunct="1">
              <a:defRPr/>
            </a:pPr>
            <a:r>
              <a:rPr lang="fr-FR" sz="2400" b="0" i="0" u="none" baseline="0" dirty="0" smtClean="0"/>
              <a:t>Projet</a:t>
            </a:r>
            <a:r>
              <a:rPr lang="fr-FR" sz="2400" b="0" i="0" u="none" dirty="0" smtClean="0"/>
              <a:t> </a:t>
            </a:r>
            <a:r>
              <a:rPr lang="fr-FR" sz="2400" b="0" i="0" u="none" baseline="0" dirty="0" smtClean="0"/>
              <a:t>pilote </a:t>
            </a:r>
            <a:r>
              <a:rPr lang="fr-FR" sz="2400" b="0" i="0" u="none" baseline="0" dirty="0"/>
              <a:t>REDD+ financé par </a:t>
            </a:r>
            <a:r>
              <a:rPr lang="fr-FR" sz="2400" b="0" i="0" u="none" baseline="0" dirty="0" smtClean="0"/>
              <a:t>l'Agence </a:t>
            </a:r>
            <a:r>
              <a:rPr lang="fr-FR" sz="2400" b="0" i="0" u="none" baseline="0" dirty="0"/>
              <a:t>norvégienne de coopération au développement (NORAD)</a:t>
            </a:r>
            <a:endParaRPr lang="fr-FR" sz="2400" dirty="0"/>
          </a:p>
        </p:txBody>
      </p:sp>
      <p:sp>
        <p:nvSpPr>
          <p:cNvPr id="14341" name="2 Marcador de texto"/>
          <p:cNvSpPr>
            <a:spLocks noGrp="1"/>
          </p:cNvSpPr>
          <p:nvPr>
            <p:ph type="body" sz="quarter" idx="10"/>
          </p:nvPr>
        </p:nvSpPr>
        <p:spPr>
          <a:xfrm>
            <a:off x="420688" y="1611430"/>
            <a:ext cx="8201025" cy="4017845"/>
          </a:xfrm>
        </p:spPr>
        <p:txBody>
          <a:bodyPr/>
          <a:lstStyle/>
          <a:p>
            <a:pPr algn="l" rtl="0" eaLnBrk="1" hangingPunct="1">
              <a:lnSpc>
                <a:spcPts val="2200"/>
              </a:lnSpc>
              <a:spcBef>
                <a:spcPts val="600"/>
              </a:spcBef>
            </a:pPr>
            <a:r>
              <a:rPr lang="fr-FR" sz="1800" b="0" i="0" u="none" baseline="0" dirty="0"/>
              <a:t>Compte tenu de cette longue expérience </a:t>
            </a:r>
            <a:r>
              <a:rPr lang="fr-FR" sz="1800" b="0" i="0" u="none" baseline="0" dirty="0" smtClean="0"/>
              <a:t>positive</a:t>
            </a:r>
            <a:r>
              <a:rPr lang="fr-FR" sz="1800" b="0" i="0" u="none" baseline="0" dirty="0"/>
              <a:t>, la NORAD a financé un </a:t>
            </a:r>
            <a:r>
              <a:rPr lang="fr-FR" sz="1800" b="0" i="0" u="none" baseline="0" dirty="0" smtClean="0"/>
              <a:t>projet</a:t>
            </a:r>
            <a:r>
              <a:rPr lang="fr-FR" sz="1800" b="0" i="0" u="none" dirty="0" smtClean="0"/>
              <a:t> </a:t>
            </a:r>
            <a:r>
              <a:rPr lang="fr-FR" sz="1800" b="0" i="0" u="none" baseline="0" dirty="0" smtClean="0"/>
              <a:t>pilote </a:t>
            </a:r>
            <a:r>
              <a:rPr lang="fr-FR" sz="1800" b="0" i="0" u="none" baseline="0" dirty="0"/>
              <a:t>REDD+ au Népal dans trois bassins versants.</a:t>
            </a:r>
            <a:endParaRPr lang="fr-FR" altLang="en-US" sz="1800" dirty="0" smtClean="0"/>
          </a:p>
          <a:p>
            <a:pPr algn="l" rtl="0" eaLnBrk="1" hangingPunct="1">
              <a:lnSpc>
                <a:spcPts val="2200"/>
              </a:lnSpc>
              <a:spcBef>
                <a:spcPts val="600"/>
              </a:spcBef>
            </a:pPr>
            <a:r>
              <a:rPr lang="fr-FR" sz="1800" b="0" i="0" u="none" baseline="0" dirty="0"/>
              <a:t>Le projet est géré </a:t>
            </a:r>
            <a:r>
              <a:rPr lang="fr-FR" sz="1800" b="0" i="0" u="none" baseline="0" dirty="0" smtClean="0"/>
              <a:t>par l’</a:t>
            </a:r>
            <a:r>
              <a:rPr lang="fr-FR" sz="1800" b="0" i="1" u="none" baseline="0" dirty="0" smtClean="0"/>
              <a:t>International </a:t>
            </a:r>
            <a:r>
              <a:rPr lang="fr-FR" sz="1800" b="0" i="1" u="none" baseline="0" dirty="0"/>
              <a:t>Centre for Integrated </a:t>
            </a:r>
            <a:r>
              <a:rPr lang="fr-FR" sz="1800" b="0" i="1" u="none" baseline="0" dirty="0" err="1"/>
              <a:t>Mountain</a:t>
            </a:r>
            <a:r>
              <a:rPr lang="fr-FR" sz="1800" b="0" i="1" u="none" baseline="0" dirty="0"/>
              <a:t> </a:t>
            </a:r>
            <a:r>
              <a:rPr lang="fr-FR" sz="1800" b="0" i="1" u="none" baseline="0" dirty="0" err="1"/>
              <a:t>Development</a:t>
            </a:r>
            <a:r>
              <a:rPr lang="fr-FR" sz="1800" b="0" i="0" u="none" baseline="0" dirty="0"/>
              <a:t> (</a:t>
            </a:r>
            <a:r>
              <a:rPr lang="fr-FR" sz="1800" b="0" i="0" u="none" baseline="0" dirty="0" err="1"/>
              <a:t>ICIMOD</a:t>
            </a:r>
            <a:r>
              <a:rPr lang="fr-FR" sz="1800" b="0" i="0" u="none" baseline="0" dirty="0"/>
              <a:t>) et mené à bien en collaboration avec la </a:t>
            </a:r>
            <a:r>
              <a:rPr lang="fr-FR" sz="1800" b="0" i="1" u="none" baseline="0" dirty="0" err="1"/>
              <a:t>Federation</a:t>
            </a:r>
            <a:r>
              <a:rPr lang="fr-FR" sz="1800" b="0" i="1" u="none" baseline="0" dirty="0"/>
              <a:t> of </a:t>
            </a:r>
            <a:r>
              <a:rPr lang="fr-FR" sz="1800" i="1" dirty="0" err="1"/>
              <a:t>C</a:t>
            </a:r>
            <a:r>
              <a:rPr lang="fr-FR" sz="1800" b="0" i="1" u="none" baseline="0" dirty="0" err="1" smtClean="0"/>
              <a:t>ommunity</a:t>
            </a:r>
            <a:r>
              <a:rPr lang="fr-FR" sz="1800" b="0" i="1" u="none" baseline="0" dirty="0" smtClean="0"/>
              <a:t> </a:t>
            </a:r>
            <a:r>
              <a:rPr lang="fr-FR" sz="1800" b="0" i="1" u="none" baseline="0" dirty="0" err="1"/>
              <a:t>Forestry</a:t>
            </a:r>
            <a:r>
              <a:rPr lang="fr-FR" sz="1800" b="0" i="1" u="none" baseline="0" dirty="0"/>
              <a:t> </a:t>
            </a:r>
            <a:r>
              <a:rPr lang="fr-FR" sz="1800" b="0" i="1" u="none" baseline="0" dirty="0" err="1"/>
              <a:t>Users</a:t>
            </a:r>
            <a:r>
              <a:rPr lang="fr-FR" sz="1800" b="0" i="1" u="none" baseline="0" dirty="0"/>
              <a:t> </a:t>
            </a:r>
            <a:r>
              <a:rPr lang="fr-FR" sz="1800" b="0" i="1" u="none" baseline="0" dirty="0" err="1"/>
              <a:t>Nepal</a:t>
            </a:r>
            <a:r>
              <a:rPr lang="fr-FR" sz="1800" b="0" i="0" u="none" baseline="0" dirty="0"/>
              <a:t> (</a:t>
            </a:r>
            <a:r>
              <a:rPr lang="fr-FR" sz="1800" b="0" i="0" u="none" baseline="0" dirty="0" err="1"/>
              <a:t>FECOFUN</a:t>
            </a:r>
            <a:r>
              <a:rPr lang="fr-FR" sz="1800" b="0" i="0" u="none" baseline="0" dirty="0"/>
              <a:t>), une organisation non gouvernementale qui soutient les </a:t>
            </a:r>
            <a:r>
              <a:rPr lang="fr-FR" sz="1800" b="0" i="0" u="none" baseline="0" dirty="0" err="1"/>
              <a:t>FUG</a:t>
            </a:r>
            <a:r>
              <a:rPr lang="fr-FR" sz="1800" b="0" i="0" u="none" baseline="0" dirty="0"/>
              <a:t> et </a:t>
            </a:r>
            <a:r>
              <a:rPr lang="fr-FR" sz="1800" b="0" i="0" u="none" baseline="0" dirty="0" smtClean="0"/>
              <a:t>défend leurs</a:t>
            </a:r>
            <a:r>
              <a:rPr lang="fr-FR" sz="1800" b="0" i="0" u="none" dirty="0" smtClean="0"/>
              <a:t> droits</a:t>
            </a:r>
            <a:r>
              <a:rPr lang="fr-FR" sz="1800" b="0" i="0" u="none" baseline="0" dirty="0" smtClean="0"/>
              <a:t>, </a:t>
            </a:r>
            <a:r>
              <a:rPr lang="fr-FR" sz="1800" b="0" i="0" u="none" baseline="0" dirty="0"/>
              <a:t>ainsi que l'</a:t>
            </a:r>
            <a:r>
              <a:rPr lang="fr-FR" sz="1800" b="0" i="1" u="none" baseline="0" dirty="0"/>
              <a:t>Asia Network for </a:t>
            </a:r>
            <a:r>
              <a:rPr lang="fr-FR" sz="1800" b="0" i="1" u="none" baseline="0" dirty="0" err="1"/>
              <a:t>Sustainable</a:t>
            </a:r>
            <a:r>
              <a:rPr lang="fr-FR" sz="1800" b="0" i="1" u="none" baseline="0" dirty="0"/>
              <a:t> Agriculture and </a:t>
            </a:r>
            <a:r>
              <a:rPr lang="fr-FR" sz="1800" b="0" i="1" u="none" baseline="0" dirty="0" err="1"/>
              <a:t>Bioresources</a:t>
            </a:r>
            <a:r>
              <a:rPr lang="fr-FR" sz="1800" b="0" i="0" u="none" baseline="0" dirty="0"/>
              <a:t> (</a:t>
            </a:r>
            <a:r>
              <a:rPr lang="fr-FR" sz="1800" b="0" i="0" u="none" baseline="0" dirty="0" err="1"/>
              <a:t>ANSAB</a:t>
            </a:r>
            <a:r>
              <a:rPr lang="fr-FR" sz="1800" b="0" i="0" u="none" baseline="0" dirty="0"/>
              <a:t>), une organisation non gouvernementale de protection de l'environnement </a:t>
            </a:r>
            <a:r>
              <a:rPr lang="fr-FR" sz="1800" b="0" i="0" u="none" baseline="0" dirty="0" smtClean="0"/>
              <a:t>implantée </a:t>
            </a:r>
            <a:r>
              <a:rPr lang="fr-FR" sz="1800" b="0" i="0" u="none" baseline="0" dirty="0"/>
              <a:t>en Asie.</a:t>
            </a:r>
          </a:p>
          <a:p>
            <a:pPr algn="l" rtl="0" eaLnBrk="1" hangingPunct="1">
              <a:lnSpc>
                <a:spcPts val="2200"/>
              </a:lnSpc>
              <a:spcBef>
                <a:spcPts val="600"/>
              </a:spcBef>
            </a:pPr>
            <a:r>
              <a:rPr lang="fr-FR" sz="1800" dirty="0" smtClean="0"/>
              <a:t>Le projet prévoit</a:t>
            </a:r>
            <a:r>
              <a:rPr lang="fr-FR" sz="1800" b="0" i="0" u="none" baseline="0" dirty="0" smtClean="0"/>
              <a:t> </a:t>
            </a:r>
            <a:r>
              <a:rPr lang="fr-FR" sz="1800" b="0" i="0" u="none" baseline="0" dirty="0"/>
              <a:t>notamment </a:t>
            </a:r>
            <a:r>
              <a:rPr lang="fr-FR" sz="1800" b="0" i="0" u="none" baseline="0" dirty="0" smtClean="0"/>
              <a:t>de former</a:t>
            </a:r>
            <a:r>
              <a:rPr lang="fr-FR" sz="1800" b="0" i="0" u="none" dirty="0" smtClean="0"/>
              <a:t> l</a:t>
            </a:r>
            <a:r>
              <a:rPr lang="fr-FR" sz="1800" b="0" i="0" u="none" baseline="0" dirty="0" smtClean="0"/>
              <a:t>es FUG </a:t>
            </a:r>
            <a:r>
              <a:rPr lang="fr-FR" sz="1800" b="0" i="0" u="none" baseline="0" dirty="0"/>
              <a:t>à </a:t>
            </a:r>
            <a:r>
              <a:rPr lang="fr-FR" sz="1800" b="0" i="0" u="none" baseline="0" dirty="0" smtClean="0"/>
              <a:t>l’évaluation de </a:t>
            </a:r>
            <a:r>
              <a:rPr lang="fr-FR" sz="1800" b="0" i="0" u="none" baseline="0" dirty="0"/>
              <a:t>la biomasse afin de suivre la croissance des arbres et des arbustes dans leurs forêts.</a:t>
            </a:r>
            <a:endParaRPr lang="fr-FR" altLang="en-US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5895975"/>
            <a:ext cx="9144000" cy="9620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fr-FR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791650"/>
          </a:xfrm>
        </p:spPr>
        <p:txBody>
          <a:bodyPr/>
          <a:lstStyle/>
          <a:p>
            <a:pPr algn="l" rtl="0"/>
            <a:r>
              <a:rPr lang="fr-FR" b="0" i="0" u="none" baseline="0" dirty="0" smtClean="0"/>
              <a:t>Situation géographique du projet</a:t>
            </a:r>
            <a:endParaRPr lang="fr-FR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1975" y="1225509"/>
            <a:ext cx="8020050" cy="4987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1352550" y="6296025"/>
            <a:ext cx="64389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fr-FR" b="0" i="0" u="none" baseline="0" dirty="0"/>
              <a:t>Carte </a:t>
            </a:r>
            <a:r>
              <a:rPr lang="fr-FR" b="0" i="0" u="none" baseline="0" dirty="0" err="1" smtClean="0"/>
              <a:t>Norad</a:t>
            </a:r>
            <a:r>
              <a:rPr lang="fr-FR" b="0" i="0" u="none" baseline="0" dirty="0" smtClean="0"/>
              <a:t>/ICIMOD/</a:t>
            </a:r>
            <a:r>
              <a:rPr lang="fr-FR" b="0" i="0" u="none" baseline="0" dirty="0" err="1" smtClean="0"/>
              <a:t>Fecofun</a:t>
            </a:r>
            <a:r>
              <a:rPr lang="fr-FR" b="0" i="0" u="none" baseline="0" dirty="0" smtClean="0"/>
              <a:t>/ANSAB</a:t>
            </a:r>
            <a:endParaRPr lang="fr-FR" b="0" i="0" u="none" baseline="0" dirty="0"/>
          </a:p>
        </p:txBody>
      </p:sp>
    </p:spTree>
    <p:extLst>
      <p:ext uri="{BB962C8B-B14F-4D97-AF65-F5344CB8AC3E}">
        <p14:creationId xmlns:p14="http://schemas.microsoft.com/office/powerpoint/2010/main" val="17372931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1642" y="230189"/>
            <a:ext cx="8442796" cy="791650"/>
          </a:xfrm>
        </p:spPr>
        <p:txBody>
          <a:bodyPr/>
          <a:lstStyle/>
          <a:p>
            <a:pPr algn="l" rtl="0" eaLnBrk="1" hangingPunct="1">
              <a:defRPr/>
            </a:pPr>
            <a:r>
              <a:rPr lang="fr-FR" b="0" i="0" u="none" baseline="0" dirty="0" smtClean="0"/>
              <a:t>Projet pilote </a:t>
            </a:r>
            <a:r>
              <a:rPr lang="fr-FR" b="0" i="0" u="none" baseline="0" dirty="0"/>
              <a:t>REDD+ au Népal</a:t>
            </a:r>
            <a:endParaRPr lang="fr-FR" dirty="0"/>
          </a:p>
        </p:txBody>
      </p:sp>
      <p:sp>
        <p:nvSpPr>
          <p:cNvPr id="15365" name="2 Marcador de texto"/>
          <p:cNvSpPr>
            <a:spLocks noGrp="1"/>
          </p:cNvSpPr>
          <p:nvPr>
            <p:ph type="body" sz="quarter" idx="10"/>
          </p:nvPr>
        </p:nvSpPr>
        <p:spPr>
          <a:xfrm>
            <a:off x="420688" y="1685925"/>
            <a:ext cx="8521700" cy="4238625"/>
          </a:xfrm>
        </p:spPr>
        <p:txBody>
          <a:bodyPr/>
          <a:lstStyle/>
          <a:p>
            <a:pPr eaLnBrk="1" hangingPunct="1"/>
            <a:r>
              <a:rPr lang="fr-BE" dirty="0"/>
              <a:t>Cette vidéo de 10 minutes montre des </a:t>
            </a:r>
            <a:r>
              <a:rPr lang="fr-BE" dirty="0" smtClean="0"/>
              <a:t>collectivités qui </a:t>
            </a:r>
            <a:r>
              <a:rPr lang="fr-BE" dirty="0"/>
              <a:t>participent au projet et surveillent les émissions de carbone à l'aide d'outils de mesure dont le fonctionnement est expliqué à ce cours ainsi que dans notre </a:t>
            </a:r>
            <a:r>
              <a:rPr lang="fr-BE" dirty="0" smtClean="0"/>
              <a:t>manuel.</a:t>
            </a:r>
            <a:endParaRPr lang="fr-FR" b="0" i="0" u="none" baseline="0" dirty="0"/>
          </a:p>
          <a:p>
            <a:pPr algn="l" rtl="0" eaLnBrk="1" hangingPunct="1"/>
            <a:r>
              <a:rPr lang="fr-FR" b="0" i="0" u="none" baseline="0" dirty="0"/>
              <a:t>Ces personnes ont un très faible niveau d'éducation.</a:t>
            </a:r>
            <a:endParaRPr lang="fr-FR" altLang="en-US" dirty="0" smtClean="0"/>
          </a:p>
          <a:p>
            <a:pPr algn="l" rtl="0" eaLnBrk="1" hangingPunct="1"/>
            <a:r>
              <a:rPr lang="fr-FR" b="0" i="0" u="sng" baseline="0" dirty="0">
                <a:hlinkClick r:id="rId3"/>
              </a:rPr>
              <a:t>http://www.youtube.com/watch?v=VjfTF9sVtxo</a:t>
            </a:r>
            <a:endParaRPr lang="fr-FR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840125"/>
          </a:xfrm>
        </p:spPr>
        <p:txBody>
          <a:bodyPr/>
          <a:lstStyle/>
          <a:p>
            <a:pPr algn="l" rtl="0" eaLnBrk="1" hangingPunct="1">
              <a:defRPr/>
            </a:pPr>
            <a:r>
              <a:rPr lang="fr-FR" b="0" i="0" u="none" baseline="0" dirty="0" smtClean="0"/>
              <a:t>Projet pilote </a:t>
            </a:r>
            <a:r>
              <a:rPr lang="fr-FR" b="0" i="0" u="none" baseline="0" dirty="0"/>
              <a:t>REDD+ au Népal</a:t>
            </a:r>
          </a:p>
        </p:txBody>
      </p:sp>
      <p:sp>
        <p:nvSpPr>
          <p:cNvPr id="16389" name="2 Marcador de texto"/>
          <p:cNvSpPr>
            <a:spLocks noGrp="1"/>
          </p:cNvSpPr>
          <p:nvPr>
            <p:ph type="body" sz="quarter" idx="10"/>
          </p:nvPr>
        </p:nvSpPr>
        <p:spPr>
          <a:xfrm>
            <a:off x="420688" y="1176850"/>
            <a:ext cx="8723312" cy="4851810"/>
          </a:xfrm>
        </p:spPr>
        <p:txBody>
          <a:bodyPr/>
          <a:lstStyle/>
          <a:p>
            <a:pPr algn="l" rtl="0" eaLnBrk="1" hangingPunct="1"/>
            <a:r>
              <a:rPr lang="fr-FR" b="0" i="0" u="none" baseline="0" dirty="0"/>
              <a:t>Il est important de souligner que cet exemple porte sur la surveillance à </a:t>
            </a:r>
            <a:r>
              <a:rPr lang="fr-FR" b="0" i="0" u="none" baseline="0" dirty="0" smtClean="0"/>
              <a:t>l'échelle </a:t>
            </a:r>
            <a:r>
              <a:rPr lang="fr-FR" b="0" i="0" u="none" baseline="0" dirty="0"/>
              <a:t>du projet et non pas à l'échelon national.</a:t>
            </a:r>
            <a:endParaRPr lang="fr-FR" altLang="en-US" dirty="0" smtClean="0"/>
          </a:p>
          <a:p>
            <a:pPr algn="l" rtl="0" eaLnBrk="1" hangingPunct="1"/>
            <a:r>
              <a:rPr lang="fr-FR" b="0" i="0" u="none" baseline="0" dirty="0"/>
              <a:t>Ce projet a été mené à bien pour, notamment, démontrer la capacité des FUG </a:t>
            </a:r>
            <a:r>
              <a:rPr lang="fr-FR" b="0" i="0" u="none" baseline="0" dirty="0" smtClean="0"/>
              <a:t>de mesurer le carbone.</a:t>
            </a:r>
            <a:endParaRPr lang="fr-FR" altLang="en-US" dirty="0" smtClean="0"/>
          </a:p>
          <a:p>
            <a:pPr eaLnBrk="1" hangingPunct="1"/>
            <a:r>
              <a:rPr lang="fr-BE" dirty="0"/>
              <a:t>Il vise également à montrer à quel point les niveaux de carbone augmentent lorsque les forêts sont gérées de cette </a:t>
            </a:r>
            <a:r>
              <a:rPr lang="fr-BE" dirty="0" smtClean="0"/>
              <a:t>manière</a:t>
            </a:r>
            <a:r>
              <a:rPr lang="fr-FR" b="0" i="0" u="none" baseline="0" dirty="0" smtClean="0"/>
              <a:t>.</a:t>
            </a:r>
            <a:endParaRPr lang="fr-FR" altLang="en-US" dirty="0" smtClean="0"/>
          </a:p>
          <a:p>
            <a:pPr algn="l" rtl="0" eaLnBrk="1" hangingPunct="1"/>
            <a:r>
              <a:rPr lang="fr-FR" b="0" i="0" u="none" baseline="0" dirty="0"/>
              <a:t>Les </a:t>
            </a:r>
            <a:r>
              <a:rPr lang="fr-FR" b="0" i="0" u="none" baseline="0" dirty="0" err="1"/>
              <a:t>FUG</a:t>
            </a:r>
            <a:r>
              <a:rPr lang="fr-FR" b="0" i="0" u="none" baseline="0" dirty="0"/>
              <a:t> </a:t>
            </a:r>
            <a:r>
              <a:rPr lang="fr-FR" b="0" i="0" u="none" baseline="0" dirty="0" smtClean="0"/>
              <a:t>se chargeaient </a:t>
            </a:r>
            <a:r>
              <a:rPr lang="fr-FR" b="0" i="0" u="none" baseline="0" dirty="0"/>
              <a:t>déjà de la gestion de </a:t>
            </a:r>
            <a:r>
              <a:rPr lang="fr-FR" b="0" i="0" u="none" baseline="0" dirty="0" smtClean="0"/>
              <a:t>leurs forêts </a:t>
            </a:r>
            <a:r>
              <a:rPr lang="fr-FR" b="0" i="0" u="none" baseline="0" dirty="0"/>
              <a:t>depuis plusieurs années et les mesures des émissions de carbone constituent le seul élément nouveau.</a:t>
            </a:r>
          </a:p>
          <a:p>
            <a:pPr algn="l" rtl="0" eaLnBrk="1" hangingPunct="1"/>
            <a:r>
              <a:rPr lang="fr-FR" b="0" i="0" u="none" baseline="0" dirty="0"/>
              <a:t>À ce jour, les données collectées n'ont pas encore été intégrées à la base de données nationale.</a:t>
            </a:r>
          </a:p>
          <a:p>
            <a:pPr algn="l" rtl="0" eaLnBrk="1" hangingPunct="1">
              <a:buFont typeface="Wingdings" pitchFamily="2" charset="2"/>
              <a:buNone/>
            </a:pPr>
            <a:endParaRPr lang="fr-FR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1642" y="304620"/>
            <a:ext cx="8442796" cy="696086"/>
          </a:xfrm>
        </p:spPr>
        <p:txBody>
          <a:bodyPr/>
          <a:lstStyle/>
          <a:p>
            <a:pPr algn="l" rtl="0" eaLnBrk="1" hangingPunct="1">
              <a:defRPr/>
            </a:pPr>
            <a:r>
              <a:rPr lang="fr-FR" b="0" i="0" u="none" baseline="0" dirty="0"/>
              <a:t>Répartition des bénéfices</a:t>
            </a:r>
            <a:endParaRPr lang="fr-FR" dirty="0"/>
          </a:p>
        </p:txBody>
      </p:sp>
      <p:sp>
        <p:nvSpPr>
          <p:cNvPr id="17413" name="2 Marcador de texto"/>
          <p:cNvSpPr>
            <a:spLocks noGrp="1"/>
          </p:cNvSpPr>
          <p:nvPr>
            <p:ph type="body" sz="quarter" idx="10"/>
          </p:nvPr>
        </p:nvSpPr>
        <p:spPr>
          <a:xfrm>
            <a:off x="420688" y="1060748"/>
            <a:ext cx="8521700" cy="4927600"/>
          </a:xfrm>
        </p:spPr>
        <p:txBody>
          <a:bodyPr/>
          <a:lstStyle/>
          <a:p>
            <a:pPr eaLnBrk="1" hangingPunct="1"/>
            <a:r>
              <a:rPr lang="fr-FR" sz="1800" b="0" i="0" u="none" baseline="0" dirty="0"/>
              <a:t>Il est intéressant de souligner que les données sur les augmentations des stocks de carbone ont </a:t>
            </a:r>
            <a:r>
              <a:rPr lang="fr-FR" sz="1800" dirty="0" smtClean="0"/>
              <a:t>notamment servi à</a:t>
            </a:r>
            <a:r>
              <a:rPr lang="fr-FR" sz="1800" b="0" i="0" u="none" baseline="0" dirty="0" smtClean="0"/>
              <a:t> </a:t>
            </a:r>
            <a:r>
              <a:rPr lang="fr-FR" sz="1800" b="0" i="0" u="none" baseline="0" dirty="0"/>
              <a:t>déterminer la répartition des bénéfices parmi les </a:t>
            </a:r>
            <a:r>
              <a:rPr lang="fr-FR" sz="1800" b="0" i="0" u="none" baseline="0" dirty="0" err="1"/>
              <a:t>FUG</a:t>
            </a:r>
            <a:r>
              <a:rPr lang="fr-FR" sz="1800" b="0" i="0" u="none" baseline="0" dirty="0"/>
              <a:t>.</a:t>
            </a:r>
            <a:endParaRPr lang="fr-FR" altLang="en-US" sz="1800" dirty="0" smtClean="0"/>
          </a:p>
          <a:p>
            <a:pPr algn="l" rtl="0" eaLnBrk="1" hangingPunct="1"/>
            <a:r>
              <a:rPr lang="fr-FR" sz="1800" b="0" i="0" u="none" baseline="0" dirty="0"/>
              <a:t>Le total du financement </a:t>
            </a:r>
            <a:r>
              <a:rPr lang="fr-FR" sz="1800" b="0" i="0" u="none" baseline="0" dirty="0" smtClean="0"/>
              <a:t>disponible </a:t>
            </a:r>
            <a:r>
              <a:rPr lang="fr-FR" sz="1800" b="0" i="0" u="none" baseline="0" dirty="0"/>
              <a:t>destiné à la répartition des bénéfices ne repose pas sur les </a:t>
            </a:r>
            <a:r>
              <a:rPr lang="fr-FR" sz="1800" b="0" i="0" u="none" baseline="0" dirty="0" smtClean="0"/>
              <a:t>réductions totales </a:t>
            </a:r>
            <a:r>
              <a:rPr lang="fr-FR" sz="1800" b="0" i="0" u="none" baseline="0" dirty="0"/>
              <a:t>de carbone (comme ce serait le cas d'un plan </a:t>
            </a:r>
            <a:r>
              <a:rPr lang="fr-FR" sz="1800" b="0" i="0" u="none" baseline="0" dirty="0" err="1"/>
              <a:t>REDD</a:t>
            </a:r>
            <a:r>
              <a:rPr lang="fr-FR" sz="1800" b="0" i="0" u="none" baseline="0" dirty="0"/>
              <a:t>+ axé exclusivement sur les résultats obtenus) : un montant forfaitaire a été fixé avant la mise en </a:t>
            </a:r>
            <a:r>
              <a:rPr lang="fr-FR" sz="1800" b="0" i="0" u="none" baseline="0" dirty="0" smtClean="0"/>
              <a:t>œuvre </a:t>
            </a:r>
            <a:r>
              <a:rPr lang="fr-FR" sz="1800" b="0" i="0" u="none" baseline="0" dirty="0"/>
              <a:t>du projet et il a dû être réparti entre les </a:t>
            </a:r>
            <a:r>
              <a:rPr lang="fr-FR" sz="1800" b="0" i="0" u="none" baseline="0" dirty="0" err="1"/>
              <a:t>FUG</a:t>
            </a:r>
            <a:r>
              <a:rPr lang="fr-FR" sz="1800" b="0" i="0" u="none" baseline="0" dirty="0"/>
              <a:t> participants.</a:t>
            </a:r>
            <a:endParaRPr lang="fr-FR" altLang="en-US" sz="1800" dirty="0" smtClean="0"/>
          </a:p>
          <a:p>
            <a:pPr algn="l" rtl="0" eaLnBrk="1" hangingPunct="1"/>
            <a:r>
              <a:rPr lang="fr-FR" sz="1800" b="0" i="0" u="none" baseline="0" dirty="0"/>
              <a:t>Une formule pondérée </a:t>
            </a:r>
            <a:r>
              <a:rPr lang="fr-FR" sz="1800" b="0" i="0" u="none" baseline="0" dirty="0" smtClean="0"/>
              <a:t>a été </a:t>
            </a:r>
            <a:r>
              <a:rPr lang="fr-FR" sz="1800" b="0" i="0" u="none" baseline="0" dirty="0"/>
              <a:t>mise au point de sorte que </a:t>
            </a:r>
            <a:r>
              <a:rPr lang="fr-FR" sz="1800" dirty="0" smtClean="0"/>
              <a:t>le calcul du </a:t>
            </a:r>
            <a:r>
              <a:rPr lang="fr-FR" sz="1800" b="0" i="0" u="none" baseline="0" dirty="0" smtClean="0"/>
              <a:t>montant </a:t>
            </a:r>
            <a:r>
              <a:rPr lang="fr-FR" sz="1800" b="0" i="0" u="none" baseline="0" dirty="0"/>
              <a:t>perçu par chaque </a:t>
            </a:r>
            <a:r>
              <a:rPr lang="fr-FR" sz="1800" b="0" i="0" u="none" baseline="0" dirty="0" err="1"/>
              <a:t>FUG</a:t>
            </a:r>
            <a:r>
              <a:rPr lang="fr-FR" sz="1800" b="0" i="0" u="none" baseline="0" dirty="0"/>
              <a:t> </a:t>
            </a:r>
            <a:r>
              <a:rPr lang="fr-FR" sz="1800" b="0" i="0" u="none" baseline="0" dirty="0" smtClean="0"/>
              <a:t>participant </a:t>
            </a:r>
            <a:r>
              <a:rPr lang="fr-FR" sz="1800" b="0" i="0" u="none" baseline="0" dirty="0"/>
              <a:t>repose :</a:t>
            </a:r>
            <a:endParaRPr lang="fr-FR" altLang="en-US" sz="1800" dirty="0" smtClean="0"/>
          </a:p>
          <a:p>
            <a:pPr lvl="1" algn="l" rtl="0" eaLnBrk="1" hangingPunct="1">
              <a:spcBef>
                <a:spcPts val="500"/>
              </a:spcBef>
            </a:pPr>
            <a:r>
              <a:rPr lang="fr-FR" sz="1800" b="0" i="0" u="none" baseline="0" dirty="0"/>
              <a:t>à 60 % </a:t>
            </a:r>
            <a:r>
              <a:rPr lang="fr-FR" sz="1800" b="0" i="0" u="none" baseline="0" dirty="0" smtClean="0"/>
              <a:t>sur le niveau </a:t>
            </a:r>
            <a:r>
              <a:rPr lang="fr-FR" sz="1800" b="0" i="0" u="none" baseline="0" dirty="0"/>
              <a:t>de pauvreté des membres ;</a:t>
            </a:r>
            <a:endParaRPr lang="fr-FR" altLang="en-US" sz="1800" dirty="0" smtClean="0"/>
          </a:p>
          <a:p>
            <a:pPr lvl="1" algn="l" rtl="0" eaLnBrk="1" hangingPunct="1">
              <a:spcBef>
                <a:spcPts val="500"/>
              </a:spcBef>
            </a:pPr>
            <a:r>
              <a:rPr lang="fr-FR" sz="1800" b="0" i="0" u="none" baseline="0" dirty="0"/>
              <a:t>à 24 % </a:t>
            </a:r>
            <a:r>
              <a:rPr lang="fr-FR" sz="1800" b="0" i="0" u="none" baseline="0" dirty="0" smtClean="0"/>
              <a:t>sur le stock </a:t>
            </a:r>
            <a:r>
              <a:rPr lang="fr-FR" sz="1800" b="0" i="0" u="none" baseline="0" dirty="0"/>
              <a:t>total de carbone dans la forêt ;</a:t>
            </a:r>
            <a:endParaRPr lang="fr-FR" altLang="en-US" sz="1800" dirty="0" smtClean="0"/>
          </a:p>
          <a:p>
            <a:pPr lvl="1" algn="l" rtl="0" eaLnBrk="1" hangingPunct="1">
              <a:spcBef>
                <a:spcPts val="500"/>
              </a:spcBef>
            </a:pPr>
            <a:r>
              <a:rPr lang="fr-FR" sz="1800" b="0" i="0" u="none" baseline="0" dirty="0"/>
              <a:t>à 16 % </a:t>
            </a:r>
            <a:r>
              <a:rPr lang="fr-FR" sz="1800" b="0" i="0" u="none" baseline="0" dirty="0" smtClean="0"/>
              <a:t>sur l'augmentation </a:t>
            </a:r>
            <a:r>
              <a:rPr lang="fr-FR" sz="1800" b="0" i="0" u="none" baseline="0" dirty="0"/>
              <a:t>mesurée.</a:t>
            </a:r>
            <a:endParaRPr lang="fr-FR" altLang="en-US" sz="1800" dirty="0" smtClean="0"/>
          </a:p>
          <a:p>
            <a:pPr algn="l" rtl="0" eaLnBrk="1" hangingPunct="1"/>
            <a:endParaRPr lang="fr-FR" alt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1642" y="304619"/>
            <a:ext cx="8442796" cy="524724"/>
          </a:xfrm>
        </p:spPr>
        <p:txBody>
          <a:bodyPr/>
          <a:lstStyle/>
          <a:p>
            <a:pPr algn="l" rtl="0" eaLnBrk="1" hangingPunct="1">
              <a:defRPr/>
            </a:pPr>
            <a:r>
              <a:rPr lang="fr-FR" b="0" i="0" u="none" baseline="0" dirty="0"/>
              <a:t>Points à débattre</a:t>
            </a:r>
            <a:endParaRPr lang="fr-FR" dirty="0"/>
          </a:p>
        </p:txBody>
      </p:sp>
      <p:sp>
        <p:nvSpPr>
          <p:cNvPr id="19461" name="2 Marcador de texto"/>
          <p:cNvSpPr>
            <a:spLocks noGrp="1"/>
          </p:cNvSpPr>
          <p:nvPr>
            <p:ph type="body" sz="quarter" idx="10"/>
          </p:nvPr>
        </p:nvSpPr>
        <p:spPr>
          <a:xfrm>
            <a:off x="420688" y="953045"/>
            <a:ext cx="8404335" cy="5043718"/>
          </a:xfrm>
        </p:spPr>
        <p:txBody>
          <a:bodyPr/>
          <a:lstStyle/>
          <a:p>
            <a:pPr algn="l" rtl="0" eaLnBrk="1" hangingPunct="1">
              <a:lnSpc>
                <a:spcPct val="100000"/>
              </a:lnSpc>
            </a:pPr>
            <a:r>
              <a:rPr lang="fr-FR" sz="2000" b="0" i="0" u="none" baseline="0" dirty="0"/>
              <a:t>Au Népal, la gestion forestière en milieu communautaire est confiée à des </a:t>
            </a:r>
            <a:r>
              <a:rPr lang="fr-FR" sz="2000" b="0" i="0" u="none" baseline="0" dirty="0" err="1" smtClean="0"/>
              <a:t>FUG</a:t>
            </a:r>
            <a:r>
              <a:rPr lang="fr-FR" sz="2000" dirty="0" smtClean="0"/>
              <a:t>, groupes</a:t>
            </a:r>
            <a:r>
              <a:rPr lang="fr-FR" sz="2000" b="0" i="0" u="none" baseline="0" dirty="0" smtClean="0"/>
              <a:t> </a:t>
            </a:r>
            <a:r>
              <a:rPr lang="fr-FR" sz="2000" b="0" i="0" u="none" baseline="0" dirty="0"/>
              <a:t>indépendants des structures politiques à l'échelon local.</a:t>
            </a:r>
            <a:endParaRPr lang="fr-FR" altLang="en-US" sz="2000" dirty="0" smtClean="0"/>
          </a:p>
          <a:p>
            <a:pPr algn="l" rtl="0" eaLnBrk="1" hangingPunct="1">
              <a:lnSpc>
                <a:spcPct val="100000"/>
              </a:lnSpc>
            </a:pPr>
            <a:r>
              <a:rPr lang="fr-FR" sz="2000" b="0" i="0" u="none" baseline="0" dirty="0"/>
              <a:t>Les </a:t>
            </a:r>
            <a:r>
              <a:rPr lang="fr-FR" sz="2000" b="0" i="0" u="none" baseline="0" dirty="0" err="1"/>
              <a:t>FUG</a:t>
            </a:r>
            <a:r>
              <a:rPr lang="fr-FR" sz="2000" b="0" i="0" u="none" baseline="0" dirty="0"/>
              <a:t> </a:t>
            </a:r>
            <a:r>
              <a:rPr lang="fr-FR" sz="2000" b="0" i="0" u="none" baseline="0" dirty="0" smtClean="0"/>
              <a:t>bénéficient </a:t>
            </a:r>
            <a:r>
              <a:rPr lang="fr-FR" sz="2000" b="0" i="0" u="none" baseline="0" dirty="0"/>
              <a:t>du soutien d'un syndicat national (indépendant de l'État).</a:t>
            </a:r>
          </a:p>
          <a:p>
            <a:pPr lvl="1" algn="l" rtl="0" eaLnBrk="1" hangingPunct="1">
              <a:lnSpc>
                <a:spcPct val="100000"/>
              </a:lnSpc>
            </a:pPr>
            <a:r>
              <a:rPr lang="fr-FR" sz="1800" b="0" i="1" u="none" baseline="0" dirty="0"/>
              <a:t>Quels sont les avantages et les inconvénients ? </a:t>
            </a:r>
          </a:p>
          <a:p>
            <a:pPr lvl="1" algn="l" rtl="0" eaLnBrk="1" hangingPunct="1">
              <a:lnSpc>
                <a:spcPct val="100000"/>
              </a:lnSpc>
            </a:pPr>
            <a:r>
              <a:rPr lang="fr-FR" sz="1800" b="0" i="1" u="none" baseline="0" dirty="0"/>
              <a:t>Ce modèle </a:t>
            </a:r>
            <a:r>
              <a:rPr lang="fr-FR" sz="1800" b="0" i="1" u="none" baseline="0" dirty="0" smtClean="0"/>
              <a:t>est-il </a:t>
            </a:r>
            <a:r>
              <a:rPr lang="fr-FR" sz="1800" b="0" i="1" u="none" baseline="0" dirty="0"/>
              <a:t>facilement </a:t>
            </a:r>
            <a:r>
              <a:rPr lang="fr-FR" sz="1800" b="0" i="1" u="none" baseline="0" dirty="0" smtClean="0"/>
              <a:t>transposable à d'autres </a:t>
            </a:r>
            <a:r>
              <a:rPr lang="fr-FR" sz="1800" b="0" i="1" u="none" baseline="0" dirty="0"/>
              <a:t>pays ?</a:t>
            </a:r>
            <a:r>
              <a:rPr lang="fr-FR" b="0" i="0" u="none" baseline="0" dirty="0"/>
              <a:t> </a:t>
            </a:r>
          </a:p>
          <a:p>
            <a:pPr eaLnBrk="1" hangingPunct="1">
              <a:lnSpc>
                <a:spcPct val="100000"/>
              </a:lnSpc>
            </a:pPr>
            <a:r>
              <a:rPr lang="fr-BE" sz="2000" dirty="0"/>
              <a:t>La répartition des bénéfices profite davantage aux pauvres qui, en réalité, perçoivent un montant supérieur par tonne de carbone.</a:t>
            </a:r>
            <a:r>
              <a:rPr lang="fr-FR" sz="2000" b="0" i="0" u="none" baseline="0" dirty="0" smtClean="0"/>
              <a:t>  </a:t>
            </a:r>
            <a:endParaRPr lang="fr-FR" sz="2000" b="0" i="0" u="none" baseline="0" dirty="0"/>
          </a:p>
          <a:p>
            <a:pPr lvl="1" eaLnBrk="1" hangingPunct="1">
              <a:lnSpc>
                <a:spcPct val="100000"/>
              </a:lnSpc>
            </a:pPr>
            <a:r>
              <a:rPr lang="fr-FR" sz="1800" b="0" i="0" u="none" baseline="0" dirty="0"/>
              <a:t>Débattre </a:t>
            </a:r>
            <a:r>
              <a:rPr lang="fr-FR" sz="1800" b="0" i="0" u="none" baseline="0" dirty="0" smtClean="0"/>
              <a:t>de cette </a:t>
            </a:r>
            <a:r>
              <a:rPr lang="fr-FR" sz="1800" b="0" i="0" u="none" baseline="0" dirty="0"/>
              <a:t>question du point de vue </a:t>
            </a:r>
            <a:r>
              <a:rPr lang="fr-FR" sz="1800" b="0" i="0" u="none" baseline="0" dirty="0" smtClean="0"/>
              <a:t>a</a:t>
            </a:r>
            <a:r>
              <a:rPr lang="fr-FR" sz="1800" b="0" i="0" u="none" baseline="0" dirty="0"/>
              <a:t>) </a:t>
            </a:r>
            <a:r>
              <a:rPr lang="fr-FR" sz="1800" dirty="0"/>
              <a:t>de l'éthique </a:t>
            </a:r>
            <a:r>
              <a:rPr lang="fr-FR" sz="1800" b="0" i="0" u="none" baseline="0" dirty="0"/>
              <a:t>et </a:t>
            </a:r>
            <a:r>
              <a:rPr lang="fr-FR" sz="1800" b="0" i="0" u="none" baseline="0" dirty="0" smtClean="0"/>
              <a:t>b</a:t>
            </a:r>
            <a:r>
              <a:rPr lang="fr-FR" sz="1800" b="0" i="0" u="none" baseline="0" dirty="0"/>
              <a:t>) </a:t>
            </a:r>
            <a:r>
              <a:rPr lang="fr-FR" sz="1800" b="0" i="0" u="none" baseline="0" dirty="0" smtClean="0"/>
              <a:t>de l'efficacité </a:t>
            </a:r>
            <a:r>
              <a:rPr lang="fr-FR" sz="1800" b="0" i="0" u="none" baseline="0" dirty="0"/>
              <a:t>environnementale.</a:t>
            </a:r>
            <a:endParaRPr lang="fr-FR" altLang="en-US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ageningen UR">
  <a:themeElements>
    <a:clrScheme name="WHUK - 010412">
      <a:dk1>
        <a:srgbClr val="005172"/>
      </a:dk1>
      <a:lt1>
        <a:srgbClr val="FFFFFF"/>
      </a:lt1>
      <a:dk2>
        <a:srgbClr val="34B233"/>
      </a:dk2>
      <a:lt2>
        <a:srgbClr val="005172"/>
      </a:lt2>
      <a:accent1>
        <a:srgbClr val="519FD7"/>
      </a:accent1>
      <a:accent2>
        <a:srgbClr val="948A85"/>
      </a:accent2>
      <a:accent3>
        <a:srgbClr val="D5D2CA"/>
      </a:accent3>
      <a:accent4>
        <a:srgbClr val="FF7900"/>
      </a:accent4>
      <a:accent5>
        <a:srgbClr val="00549F"/>
      </a:accent5>
      <a:accent6>
        <a:srgbClr val="000000"/>
      </a:accent6>
      <a:hlink>
        <a:srgbClr val="00549F"/>
      </a:hlink>
      <a:folHlink>
        <a:srgbClr val="000000"/>
      </a:folHlink>
    </a:clrScheme>
    <a:fontScheme name="Wageningen UR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5875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solidFill>
          <a:schemeClr val="accent3"/>
        </a:solidFill>
      </a:spPr>
      <a:bodyPr wrap="none" rtlCol="0">
        <a:spAutoFit/>
      </a:bodyPr>
      <a:lstStyle>
        <a:defPPr>
          <a:lnSpc>
            <a:spcPts val="1800"/>
          </a:lnSpc>
          <a:defRPr sz="1400" dirty="0" err="1" smtClean="0">
            <a:latin typeface="Verdana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15281</TotalTime>
  <Words>917</Words>
  <Application>Microsoft Office PowerPoint</Application>
  <PresentationFormat>On-screen Show (4:3)</PresentationFormat>
  <Paragraphs>53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Verdana</vt:lpstr>
      <vt:lpstr>Wingdings</vt:lpstr>
      <vt:lpstr>Wageningen UR</vt:lpstr>
      <vt:lpstr>Module 2.4 – Intégration de la surveillance de la REDD+ par les collectivités au système de surveillance national (ou d’échelle comparable)</vt:lpstr>
      <vt:lpstr>Informations de base</vt:lpstr>
      <vt:lpstr>Gestion communautaire des forêts</vt:lpstr>
      <vt:lpstr>Projet pilote REDD+ financé par l'Agence norvégienne de coopération au développement (NORAD)</vt:lpstr>
      <vt:lpstr>Situation géographique du projet</vt:lpstr>
      <vt:lpstr>Projet pilote REDD+ au Népal</vt:lpstr>
      <vt:lpstr>Projet pilote REDD+ au Népal</vt:lpstr>
      <vt:lpstr>Répartition des bénéfices</vt:lpstr>
      <vt:lpstr>Points à débattre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Martin Brinkman</dc:creator>
  <cp:lastModifiedBy>Cecile Jannotin</cp:lastModifiedBy>
  <cp:revision>756</cp:revision>
  <dcterms:created xsi:type="dcterms:W3CDTF">2011-09-29T08:30:03Z</dcterms:created>
  <dcterms:modified xsi:type="dcterms:W3CDTF">2015-07-04T08:18:57Z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o_Template">
    <vt:lpwstr>WHUK.pptx</vt:lpwstr>
  </property>
</Properties>
</file>